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3" r:id="rId1"/>
  </p:sldMasterIdLst>
  <p:sldIdLst>
    <p:sldId id="257" r:id="rId2"/>
    <p:sldId id="260" r:id="rId3"/>
    <p:sldId id="258" r:id="rId4"/>
    <p:sldId id="259" r:id="rId5"/>
    <p:sldId id="267" r:id="rId6"/>
    <p:sldId id="268" r:id="rId7"/>
    <p:sldId id="269" r:id="rId8"/>
    <p:sldId id="284" r:id="rId9"/>
    <p:sldId id="277" r:id="rId10"/>
    <p:sldId id="261" r:id="rId11"/>
    <p:sldId id="262" r:id="rId12"/>
    <p:sldId id="263" r:id="rId13"/>
    <p:sldId id="264" r:id="rId14"/>
    <p:sldId id="265" r:id="rId15"/>
    <p:sldId id="270" r:id="rId16"/>
    <p:sldId id="271" r:id="rId17"/>
    <p:sldId id="272" r:id="rId18"/>
    <p:sldId id="273" r:id="rId19"/>
    <p:sldId id="274" r:id="rId20"/>
    <p:sldId id="275" r:id="rId21"/>
    <p:sldId id="276" r:id="rId22"/>
    <p:sldId id="278" r:id="rId23"/>
    <p:sldId id="279" r:id="rId24"/>
    <p:sldId id="280" r:id="rId25"/>
    <p:sldId id="281" r:id="rId26"/>
    <p:sldId id="282" r:id="rId27"/>
    <p:sldId id="283" r:id="rId28"/>
    <p:sldId id="286" r:id="rId29"/>
    <p:sldId id="285" r:id="rId30"/>
    <p:sldId id="288" r:id="rId31"/>
    <p:sldId id="289" r:id="rId32"/>
    <p:sldId id="290" r:id="rId33"/>
    <p:sldId id="291" r:id="rId34"/>
    <p:sldId id="292" r:id="rId35"/>
    <p:sldId id="293" r:id="rId36"/>
    <p:sldId id="294" r:id="rId37"/>
    <p:sldId id="295" r:id="rId38"/>
    <p:sldId id="296" r:id="rId39"/>
    <p:sldId id="297" r:id="rId40"/>
    <p:sldId id="298" r:id="rId41"/>
    <p:sldId id="308" r:id="rId42"/>
    <p:sldId id="299" r:id="rId43"/>
    <p:sldId id="300" r:id="rId44"/>
    <p:sldId id="301" r:id="rId45"/>
    <p:sldId id="302" r:id="rId46"/>
    <p:sldId id="303" r:id="rId47"/>
    <p:sldId id="304" r:id="rId48"/>
    <p:sldId id="305" r:id="rId49"/>
    <p:sldId id="306" r:id="rId50"/>
    <p:sldId id="307" r:id="rId51"/>
    <p:sldId id="309" r:id="rId52"/>
    <p:sldId id="28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A236F2-9187-49BA-F865-D12CF637D5C0}" v="5" dt="2024-11-15T20:06:42.887"/>
    <p1510:client id="{79A8A77B-083C-1510-CC73-3A5FC8675637}" v="1" dt="2024-11-16T02:17:50.810"/>
    <p1510:client id="{7B1FEB3F-A1B0-1A7E-08C5-1DE9A0E0B37A}" v="478" dt="2024-11-16T13:25:31.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11/16/2024</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204907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11/16/2024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108290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11/16/2024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205265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11/16/2024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257821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11/16/2024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462782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11/16/2024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256262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11/16/2024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859543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11/16/2024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451933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11/16/2024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200825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11/16/2024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44401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11/16/2024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907574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11/16/2024</a:t>
            </a:fld>
            <a:endParaRPr lang="en-US"/>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2052524679"/>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696" r:id="rId6"/>
    <p:sldLayoutId id="2147483692" r:id="rId7"/>
    <p:sldLayoutId id="2147483693" r:id="rId8"/>
    <p:sldLayoutId id="2147483694" r:id="rId9"/>
    <p:sldLayoutId id="2147483695" r:id="rId10"/>
    <p:sldLayoutId id="2147483697"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6.xml"/><Relationship Id="rId4" Type="http://schemas.openxmlformats.org/officeDocument/2006/relationships/image" Target="../media/image40.jpeg"/></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6.xml"/><Relationship Id="rId4" Type="http://schemas.openxmlformats.org/officeDocument/2006/relationships/image" Target="../media/image43.jpeg"/></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6.xml"/><Relationship Id="rId4" Type="http://schemas.openxmlformats.org/officeDocument/2006/relationships/image" Target="../media/image46.jpeg"/></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2274B4-B001-4088-B01D-E6999509E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473C5B-94F7-04CE-2871-5DBA4AFB7544}"/>
              </a:ext>
            </a:extLst>
          </p:cNvPr>
          <p:cNvSpPr>
            <a:spLocks noGrp="1"/>
          </p:cNvSpPr>
          <p:nvPr>
            <p:ph type="title"/>
          </p:nvPr>
        </p:nvSpPr>
        <p:spPr>
          <a:xfrm>
            <a:off x="612648" y="557783"/>
            <a:ext cx="3901736" cy="3130807"/>
          </a:xfrm>
        </p:spPr>
        <p:txBody>
          <a:bodyPr vert="horz" lIns="91440" tIns="45720" rIns="91440" bIns="45720" rtlCol="0" anchor="b">
            <a:normAutofit/>
          </a:bodyPr>
          <a:lstStyle/>
          <a:p>
            <a:r>
              <a:rPr lang="en-US" sz="4600"/>
              <a:t>Project Presentation</a:t>
            </a:r>
          </a:p>
        </p:txBody>
      </p:sp>
      <p:pic>
        <p:nvPicPr>
          <p:cNvPr id="3" name="Picture 2">
            <a:extLst>
              <a:ext uri="{FF2B5EF4-FFF2-40B4-BE49-F238E27FC236}">
                <a16:creationId xmlns:a16="http://schemas.microsoft.com/office/drawing/2014/main" id="{E97AD34F-0B09-CAA4-38D2-7DF1A9FF96CB}"/>
              </a:ext>
            </a:extLst>
          </p:cNvPr>
          <p:cNvPicPr>
            <a:picLocks noChangeAspect="1"/>
          </p:cNvPicPr>
          <p:nvPr/>
        </p:nvPicPr>
        <p:blipFill>
          <a:blip r:embed="rId2"/>
          <a:srcRect l="28952" r="-3" b="-3"/>
          <a:stretch/>
        </p:blipFill>
        <p:spPr>
          <a:xfrm>
            <a:off x="4955602" y="10"/>
            <a:ext cx="7236398" cy="6857990"/>
          </a:xfrm>
          <a:custGeom>
            <a:avLst/>
            <a:gdLst/>
            <a:ahLst/>
            <a:cxnLst/>
            <a:rect l="l" t="t" r="r" b="b"/>
            <a:pathLst>
              <a:path w="7726675" h="6858000">
                <a:moveTo>
                  <a:pt x="2975226" y="5978334"/>
                </a:moveTo>
                <a:cubicBezTo>
                  <a:pt x="3002582" y="5978928"/>
                  <a:pt x="3030286" y="5982273"/>
                  <a:pt x="3058007" y="5988576"/>
                </a:cubicBezTo>
                <a:cubicBezTo>
                  <a:pt x="3279778" y="6038998"/>
                  <a:pt x="3418684" y="6259656"/>
                  <a:pt x="3368261" y="6481427"/>
                </a:cubicBezTo>
                <a:cubicBezTo>
                  <a:pt x="3317839" y="6703198"/>
                  <a:pt x="3097182" y="6842104"/>
                  <a:pt x="2875410" y="6791681"/>
                </a:cubicBezTo>
                <a:cubicBezTo>
                  <a:pt x="2653640" y="6741259"/>
                  <a:pt x="2514734" y="6520601"/>
                  <a:pt x="2565157" y="6298830"/>
                </a:cubicBezTo>
                <a:cubicBezTo>
                  <a:pt x="2609276" y="6104780"/>
                  <a:pt x="2783732" y="5974174"/>
                  <a:pt x="2975226" y="5978334"/>
                </a:cubicBezTo>
                <a:close/>
                <a:moveTo>
                  <a:pt x="542891" y="1298362"/>
                </a:moveTo>
                <a:cubicBezTo>
                  <a:pt x="578216" y="1299129"/>
                  <a:pt x="613991" y="1303448"/>
                  <a:pt x="649789" y="1311587"/>
                </a:cubicBezTo>
                <a:cubicBezTo>
                  <a:pt x="936170" y="1376700"/>
                  <a:pt x="1115545" y="1661643"/>
                  <a:pt x="1050432" y="1948025"/>
                </a:cubicBezTo>
                <a:cubicBezTo>
                  <a:pt x="985319" y="2234407"/>
                  <a:pt x="700376" y="2413781"/>
                  <a:pt x="413995" y="2348669"/>
                </a:cubicBezTo>
                <a:cubicBezTo>
                  <a:pt x="127612" y="2283556"/>
                  <a:pt x="-51762" y="1998612"/>
                  <a:pt x="13351" y="1712231"/>
                </a:cubicBezTo>
                <a:cubicBezTo>
                  <a:pt x="70325" y="1461647"/>
                  <a:pt x="295606" y="1292990"/>
                  <a:pt x="542891" y="1298362"/>
                </a:cubicBezTo>
                <a:close/>
                <a:moveTo>
                  <a:pt x="362049" y="446831"/>
                </a:moveTo>
                <a:cubicBezTo>
                  <a:pt x="382746" y="447281"/>
                  <a:pt x="403706" y="449811"/>
                  <a:pt x="424679" y="454579"/>
                </a:cubicBezTo>
                <a:cubicBezTo>
                  <a:pt x="592463" y="492727"/>
                  <a:pt x="697554" y="659668"/>
                  <a:pt x="659405" y="827452"/>
                </a:cubicBezTo>
                <a:cubicBezTo>
                  <a:pt x="621257" y="995236"/>
                  <a:pt x="454318" y="1100327"/>
                  <a:pt x="286534" y="1062179"/>
                </a:cubicBezTo>
                <a:cubicBezTo>
                  <a:pt x="118749" y="1024031"/>
                  <a:pt x="13658" y="857091"/>
                  <a:pt x="51806" y="689306"/>
                </a:cubicBezTo>
                <a:cubicBezTo>
                  <a:pt x="85186" y="542495"/>
                  <a:pt x="217172" y="443684"/>
                  <a:pt x="362049" y="446831"/>
                </a:cubicBezTo>
                <a:close/>
                <a:moveTo>
                  <a:pt x="688320" y="0"/>
                </a:moveTo>
                <a:lnTo>
                  <a:pt x="5442022" y="0"/>
                </a:lnTo>
                <a:lnTo>
                  <a:pt x="7726675" y="0"/>
                </a:lnTo>
                <a:lnTo>
                  <a:pt x="7726675" y="988372"/>
                </a:lnTo>
                <a:lnTo>
                  <a:pt x="7726675" y="6858000"/>
                </a:lnTo>
                <a:lnTo>
                  <a:pt x="4265234" y="6858000"/>
                </a:lnTo>
                <a:lnTo>
                  <a:pt x="4167452" y="6648946"/>
                </a:lnTo>
                <a:cubicBezTo>
                  <a:pt x="4064668" y="6438534"/>
                  <a:pt x="3951418" y="6237194"/>
                  <a:pt x="3802376" y="6067515"/>
                </a:cubicBezTo>
                <a:cubicBezTo>
                  <a:pt x="3433898" y="5648543"/>
                  <a:pt x="2855445" y="5560200"/>
                  <a:pt x="2314714" y="5492960"/>
                </a:cubicBezTo>
                <a:cubicBezTo>
                  <a:pt x="1689319" y="5415368"/>
                  <a:pt x="1105502" y="5269445"/>
                  <a:pt x="626568" y="4822392"/>
                </a:cubicBezTo>
                <a:cubicBezTo>
                  <a:pt x="42544" y="4277286"/>
                  <a:pt x="59772" y="3691233"/>
                  <a:pt x="462831" y="3184007"/>
                </a:cubicBezTo>
                <a:cubicBezTo>
                  <a:pt x="688845" y="2899538"/>
                  <a:pt x="972083" y="2660548"/>
                  <a:pt x="1228189" y="2399566"/>
                </a:cubicBezTo>
                <a:cubicBezTo>
                  <a:pt x="1460698" y="2161897"/>
                  <a:pt x="1522193" y="1866062"/>
                  <a:pt x="1384674" y="1566341"/>
                </a:cubicBezTo>
                <a:cubicBezTo>
                  <a:pt x="1239184" y="1249484"/>
                  <a:pt x="1095206" y="930335"/>
                  <a:pt x="922279" y="628332"/>
                </a:cubicBezTo>
                <a:cubicBezTo>
                  <a:pt x="805583" y="424593"/>
                  <a:pt x="731712" y="225291"/>
                  <a:pt x="693729" y="33341"/>
                </a:cubicBezTo>
                <a:close/>
              </a:path>
            </a:pathLst>
          </a:custGeom>
        </p:spPr>
      </p:pic>
    </p:spTree>
    <p:extLst>
      <p:ext uri="{BB962C8B-B14F-4D97-AF65-F5344CB8AC3E}">
        <p14:creationId xmlns:p14="http://schemas.microsoft.com/office/powerpoint/2010/main" val="1162443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1D76B-6761-4D7C-2B63-66ACFF120386}"/>
              </a:ext>
            </a:extLst>
          </p:cNvPr>
          <p:cNvSpPr>
            <a:spLocks noGrp="1"/>
          </p:cNvSpPr>
          <p:nvPr>
            <p:ph type="title"/>
          </p:nvPr>
        </p:nvSpPr>
        <p:spPr>
          <a:xfrm>
            <a:off x="293298" y="-2933"/>
            <a:ext cx="10972800" cy="1325563"/>
          </a:xfrm>
        </p:spPr>
        <p:txBody>
          <a:bodyPr>
            <a:normAutofit fontScale="90000"/>
          </a:bodyPr>
          <a:lstStyle/>
          <a:p>
            <a:r>
              <a:rPr lang="en-US">
                <a:cs typeface="Posterama"/>
              </a:rPr>
              <a:t>Freedom to own foreign currency bank accounts</a:t>
            </a:r>
            <a:endParaRPr lang="en-US"/>
          </a:p>
        </p:txBody>
      </p:sp>
      <p:pic>
        <p:nvPicPr>
          <p:cNvPr id="3" name="Picture 2" descr="A graph of a currency account&#10;&#10;Description automatically generated">
            <a:extLst>
              <a:ext uri="{FF2B5EF4-FFF2-40B4-BE49-F238E27FC236}">
                <a16:creationId xmlns:a16="http://schemas.microsoft.com/office/drawing/2014/main" id="{A3A3DED8-0FE2-0134-851B-B5055CAF8737}"/>
              </a:ext>
            </a:extLst>
          </p:cNvPr>
          <p:cNvPicPr>
            <a:picLocks noChangeAspect="1"/>
          </p:cNvPicPr>
          <p:nvPr/>
        </p:nvPicPr>
        <p:blipFill>
          <a:blip r:embed="rId2"/>
          <a:stretch>
            <a:fillRect/>
          </a:stretch>
        </p:blipFill>
        <p:spPr>
          <a:xfrm>
            <a:off x="4686771" y="1495244"/>
            <a:ext cx="7102912" cy="4974567"/>
          </a:xfrm>
          <a:prstGeom prst="rect">
            <a:avLst/>
          </a:prstGeom>
        </p:spPr>
      </p:pic>
      <p:sp>
        <p:nvSpPr>
          <p:cNvPr id="4" name="Rectangle 3">
            <a:extLst>
              <a:ext uri="{FF2B5EF4-FFF2-40B4-BE49-F238E27FC236}">
                <a16:creationId xmlns:a16="http://schemas.microsoft.com/office/drawing/2014/main" id="{122A030D-794A-3391-E7B6-4492EFF538E1}"/>
              </a:ext>
            </a:extLst>
          </p:cNvPr>
          <p:cNvSpPr/>
          <p:nvPr/>
        </p:nvSpPr>
        <p:spPr>
          <a:xfrm>
            <a:off x="189833" y="2591651"/>
            <a:ext cx="4318000" cy="30762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latin typeface="Times New Roman"/>
                <a:ea typeface="+mn-lt"/>
                <a:cs typeface="+mn-lt"/>
              </a:rPr>
              <a:t>The freedom to own foreign currency bank accounts is an important aspect of economic freedom, as it grants individuals and businesses the ability to hold, save, and transact in currencies outside of their national currency. This freedom can enhance economic stability, protect personal wealth, and have open economic environment. </a:t>
            </a:r>
            <a:r>
              <a:rPr lang="en-US">
                <a:latin typeface="Times New Roman"/>
                <a:cs typeface="Times New Roman"/>
              </a:rPr>
              <a:t>This chart represents freedom to own foreign currency bank accounts. On the top we can see so many dots-it means that many countries has highest freedom. Countries like: Switzerland, Australia, New Zealand, Singapore. Some African and South American countries are at the lower level: Ghana, Bolivia, Colombia, Central African Republic. </a:t>
            </a:r>
          </a:p>
        </p:txBody>
      </p:sp>
    </p:spTree>
    <p:extLst>
      <p:ext uri="{BB962C8B-B14F-4D97-AF65-F5344CB8AC3E}">
        <p14:creationId xmlns:p14="http://schemas.microsoft.com/office/powerpoint/2010/main" val="1018737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DAE0E-09E1-56B6-F64A-BC6EC48D6DDC}"/>
              </a:ext>
            </a:extLst>
          </p:cNvPr>
          <p:cNvSpPr>
            <a:spLocks noGrp="1"/>
          </p:cNvSpPr>
          <p:nvPr>
            <p:ph type="title"/>
          </p:nvPr>
        </p:nvSpPr>
        <p:spPr>
          <a:xfrm>
            <a:off x="214489" y="148562"/>
            <a:ext cx="10972800" cy="803452"/>
          </a:xfrm>
        </p:spPr>
        <p:txBody>
          <a:bodyPr/>
          <a:lstStyle/>
          <a:p>
            <a:r>
              <a:rPr lang="en-US">
                <a:cs typeface="Posterama"/>
              </a:rPr>
              <a:t>Money growth in different countries</a:t>
            </a:r>
            <a:endParaRPr lang="en-US"/>
          </a:p>
        </p:txBody>
      </p:sp>
      <p:pic>
        <p:nvPicPr>
          <p:cNvPr id="3" name="Picture 2" descr="A graph showing a graph of money growth&#10;&#10;Description automatically generated">
            <a:extLst>
              <a:ext uri="{FF2B5EF4-FFF2-40B4-BE49-F238E27FC236}">
                <a16:creationId xmlns:a16="http://schemas.microsoft.com/office/drawing/2014/main" id="{BA58F9D8-0FA4-1C4F-7828-528F23DDF607}"/>
              </a:ext>
            </a:extLst>
          </p:cNvPr>
          <p:cNvPicPr>
            <a:picLocks noChangeAspect="1"/>
          </p:cNvPicPr>
          <p:nvPr/>
        </p:nvPicPr>
        <p:blipFill>
          <a:blip r:embed="rId2"/>
          <a:stretch>
            <a:fillRect/>
          </a:stretch>
        </p:blipFill>
        <p:spPr>
          <a:xfrm>
            <a:off x="4288491" y="1378362"/>
            <a:ext cx="7909856" cy="4460177"/>
          </a:xfrm>
          <a:prstGeom prst="rect">
            <a:avLst/>
          </a:prstGeom>
        </p:spPr>
      </p:pic>
      <p:sp>
        <p:nvSpPr>
          <p:cNvPr id="4" name="Rectangle 3">
            <a:extLst>
              <a:ext uri="{FF2B5EF4-FFF2-40B4-BE49-F238E27FC236}">
                <a16:creationId xmlns:a16="http://schemas.microsoft.com/office/drawing/2014/main" id="{ED31F81B-158D-DD4A-464C-26948EA4F8E5}"/>
              </a:ext>
            </a:extLst>
          </p:cNvPr>
          <p:cNvSpPr/>
          <p:nvPr/>
        </p:nvSpPr>
        <p:spPr>
          <a:xfrm>
            <a:off x="211666" y="3217333"/>
            <a:ext cx="3781776" cy="26246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Times New Roman"/>
                <a:cs typeface="Times New Roman"/>
              </a:rPr>
              <a:t>This chart represents money growth in the countries. We can see and compare in which countries there is a decline or growth of money. Senegal, Somalia, Zimbabwe had a decline, while United Arab Emirates, Qatar, Saudi Arabia has growth of money. </a:t>
            </a:r>
            <a:r>
              <a:rPr lang="en-US">
                <a:solidFill>
                  <a:schemeClr val="tx1"/>
                </a:solidFill>
                <a:latin typeface="Times New Roman"/>
                <a:ea typeface="+mn-lt"/>
                <a:cs typeface="+mn-lt"/>
              </a:rPr>
              <a:t>Rapid money growth can lead to high inflation, which  negatively impacts economic stability. High inflation often leads governments to  restrict foreign exchange, or limit market transactions to control inflationary pressures, which reduces economic freedom.</a:t>
            </a:r>
            <a:endParaRPr lang="en-US">
              <a:solidFill>
                <a:schemeClr val="tx1"/>
              </a:solidFill>
              <a:latin typeface="Times New Roman"/>
              <a:cs typeface="Times New Roman"/>
            </a:endParaRPr>
          </a:p>
          <a:p>
            <a:pPr algn="ctr"/>
            <a:endParaRPr lang="en-US">
              <a:solidFill>
                <a:schemeClr val="tx1"/>
              </a:solidFill>
              <a:latin typeface="Times New Roman"/>
              <a:cs typeface="Times New Roman"/>
            </a:endParaRPr>
          </a:p>
        </p:txBody>
      </p:sp>
    </p:spTree>
    <p:extLst>
      <p:ext uri="{BB962C8B-B14F-4D97-AF65-F5344CB8AC3E}">
        <p14:creationId xmlns:p14="http://schemas.microsoft.com/office/powerpoint/2010/main" val="77118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E5757-3268-5D17-50C6-C707F6173B95}"/>
              </a:ext>
            </a:extLst>
          </p:cNvPr>
          <p:cNvSpPr>
            <a:spLocks noGrp="1"/>
          </p:cNvSpPr>
          <p:nvPr>
            <p:ph type="title"/>
          </p:nvPr>
        </p:nvSpPr>
        <p:spPr>
          <a:xfrm>
            <a:off x="155116" y="126729"/>
            <a:ext cx="10690578" cy="747008"/>
          </a:xfrm>
        </p:spPr>
        <p:txBody>
          <a:bodyPr>
            <a:normAutofit fontScale="90000"/>
          </a:bodyPr>
          <a:lstStyle/>
          <a:p>
            <a:r>
              <a:rPr lang="en-US">
                <a:cs typeface="Posterama"/>
              </a:rPr>
              <a:t>Inflation in countries for the recent year</a:t>
            </a:r>
            <a:endParaRPr lang="en-US"/>
          </a:p>
        </p:txBody>
      </p:sp>
      <p:pic>
        <p:nvPicPr>
          <p:cNvPr id="3" name="Picture 2" descr="A graph of blue lines with white text&#10;&#10;Description automatically generated">
            <a:extLst>
              <a:ext uri="{FF2B5EF4-FFF2-40B4-BE49-F238E27FC236}">
                <a16:creationId xmlns:a16="http://schemas.microsoft.com/office/drawing/2014/main" id="{E28DED3B-D5B3-0EBC-F7DB-8FACCAC724B4}"/>
              </a:ext>
            </a:extLst>
          </p:cNvPr>
          <p:cNvPicPr>
            <a:picLocks noChangeAspect="1"/>
          </p:cNvPicPr>
          <p:nvPr/>
        </p:nvPicPr>
        <p:blipFill>
          <a:blip r:embed="rId2"/>
          <a:stretch>
            <a:fillRect/>
          </a:stretch>
        </p:blipFill>
        <p:spPr>
          <a:xfrm>
            <a:off x="4022072" y="1528899"/>
            <a:ext cx="8163933" cy="4212889"/>
          </a:xfrm>
          <a:prstGeom prst="rect">
            <a:avLst/>
          </a:prstGeom>
        </p:spPr>
      </p:pic>
      <p:sp>
        <p:nvSpPr>
          <p:cNvPr id="4" name="Rectangle 3">
            <a:extLst>
              <a:ext uri="{FF2B5EF4-FFF2-40B4-BE49-F238E27FC236}">
                <a16:creationId xmlns:a16="http://schemas.microsoft.com/office/drawing/2014/main" id="{33BA0D5D-3FBB-DD5B-868F-5F22CDF2C1B4}"/>
              </a:ext>
            </a:extLst>
          </p:cNvPr>
          <p:cNvSpPr/>
          <p:nvPr/>
        </p:nvSpPr>
        <p:spPr>
          <a:xfrm>
            <a:off x="0" y="2455334"/>
            <a:ext cx="4148663" cy="410633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000">
                <a:solidFill>
                  <a:schemeClr val="tx1"/>
                </a:solidFill>
                <a:latin typeface="Times New Roman"/>
                <a:ea typeface="+mn-lt"/>
                <a:cs typeface="+mn-lt"/>
              </a:rPr>
              <a:t>High inflation reduces the purchasing power of individuals and businesses, limiting their ability to make autonomous decisions with their income. When prices rise rapidly, people can buy fewer goods and services, constraining their financial choices and reducing the overall economic freedom they experience in their daily lives. Bolivia, Zimbabwe, Mozambique has the highest inflation. Singapore, China, Switzerland has the lowest inflation. </a:t>
            </a:r>
            <a:endParaRPr lang="en-US" sz="2000">
              <a:solidFill>
                <a:schemeClr val="tx1"/>
              </a:solidFill>
              <a:latin typeface="Times New Roman"/>
              <a:cs typeface="Times New Roman"/>
            </a:endParaRPr>
          </a:p>
        </p:txBody>
      </p:sp>
    </p:spTree>
    <p:extLst>
      <p:ext uri="{BB962C8B-B14F-4D97-AF65-F5344CB8AC3E}">
        <p14:creationId xmlns:p14="http://schemas.microsoft.com/office/powerpoint/2010/main" val="3233049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22802-E95E-5753-4CDB-1128B73820E7}"/>
              </a:ext>
            </a:extLst>
          </p:cNvPr>
          <p:cNvSpPr>
            <a:spLocks noGrp="1"/>
          </p:cNvSpPr>
          <p:nvPr>
            <p:ph type="title"/>
          </p:nvPr>
        </p:nvSpPr>
        <p:spPr>
          <a:xfrm>
            <a:off x="135147" y="-2933"/>
            <a:ext cx="10972800" cy="851111"/>
          </a:xfrm>
        </p:spPr>
        <p:txBody>
          <a:bodyPr/>
          <a:lstStyle/>
          <a:p>
            <a:r>
              <a:rPr lang="en-US">
                <a:cs typeface="Posterama"/>
              </a:rPr>
              <a:t>Tariffs in the countries</a:t>
            </a:r>
            <a:endParaRPr lang="en-US"/>
          </a:p>
        </p:txBody>
      </p:sp>
      <p:pic>
        <p:nvPicPr>
          <p:cNvPr id="3" name="Picture 2" descr="A graph with blue lines and white text&#10;&#10;Description automatically generated">
            <a:extLst>
              <a:ext uri="{FF2B5EF4-FFF2-40B4-BE49-F238E27FC236}">
                <a16:creationId xmlns:a16="http://schemas.microsoft.com/office/drawing/2014/main" id="{532FEAD4-9FA2-E6B7-D2D4-5FB75FE73950}"/>
              </a:ext>
            </a:extLst>
          </p:cNvPr>
          <p:cNvPicPr>
            <a:picLocks noChangeAspect="1"/>
          </p:cNvPicPr>
          <p:nvPr/>
        </p:nvPicPr>
        <p:blipFill>
          <a:blip r:embed="rId2"/>
          <a:stretch>
            <a:fillRect/>
          </a:stretch>
        </p:blipFill>
        <p:spPr>
          <a:xfrm>
            <a:off x="298564" y="1134115"/>
            <a:ext cx="7143750" cy="4286250"/>
          </a:xfrm>
          <a:prstGeom prst="rect">
            <a:avLst/>
          </a:prstGeom>
        </p:spPr>
      </p:pic>
      <p:sp>
        <p:nvSpPr>
          <p:cNvPr id="4" name="Rectangle 3">
            <a:extLst>
              <a:ext uri="{FF2B5EF4-FFF2-40B4-BE49-F238E27FC236}">
                <a16:creationId xmlns:a16="http://schemas.microsoft.com/office/drawing/2014/main" id="{E7F643FB-F506-E7FC-124B-42BDC1C07E29}"/>
              </a:ext>
            </a:extLst>
          </p:cNvPr>
          <p:cNvSpPr/>
          <p:nvPr/>
        </p:nvSpPr>
        <p:spPr>
          <a:xfrm>
            <a:off x="7439378" y="843844"/>
            <a:ext cx="4456287" cy="5802487"/>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solidFill>
                  <a:schemeClr val="tx1"/>
                </a:solidFill>
                <a:latin typeface="Times New Roman"/>
                <a:ea typeface="+mn-lt"/>
                <a:cs typeface="+mn-lt"/>
              </a:rPr>
              <a:t>Tariffs can significantly impact economic freedom by influencing market dynamics, limiting choices for consumers and businesses. Tariffs increase the cost of imported goods, which restricts consumers’ ability to choose freely from a wider range of products. Tariffs reduce economic freedom by limiting choice, distorting prices, and increasing government intervention in the economy. Free and open markets generally offer greater economic freedom by allowing individuals and businesses to make their own decisions about buying, selling, and investing without government-imposed barriers.</a:t>
            </a:r>
            <a:r>
              <a:rPr lang="en-US">
                <a:solidFill>
                  <a:schemeClr val="tx1"/>
                </a:solidFill>
                <a:latin typeface="Times New Roman"/>
                <a:cs typeface="Times New Roman"/>
              </a:rPr>
              <a:t> Highest tariffs are in Singapore, China, Chile, Bahrain. Smallest tariffs are in Nepal, South Africa, Argentina, the Bahamas</a:t>
            </a:r>
          </a:p>
        </p:txBody>
      </p:sp>
    </p:spTree>
    <p:extLst>
      <p:ext uri="{BB962C8B-B14F-4D97-AF65-F5344CB8AC3E}">
        <p14:creationId xmlns:p14="http://schemas.microsoft.com/office/powerpoint/2010/main" val="761182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A0DC4-DAE0-79C0-061D-C9C9D84A5605}"/>
              </a:ext>
            </a:extLst>
          </p:cNvPr>
          <p:cNvSpPr>
            <a:spLocks noGrp="1"/>
          </p:cNvSpPr>
          <p:nvPr>
            <p:ph type="title"/>
          </p:nvPr>
        </p:nvSpPr>
        <p:spPr>
          <a:xfrm>
            <a:off x="115711" y="120338"/>
            <a:ext cx="10972800" cy="732898"/>
          </a:xfrm>
        </p:spPr>
        <p:txBody>
          <a:bodyPr>
            <a:normAutofit fontScale="90000"/>
          </a:bodyPr>
          <a:lstStyle/>
          <a:p>
            <a:r>
              <a:rPr lang="en-US">
                <a:cs typeface="Posterama"/>
              </a:rPr>
              <a:t>Hiring and firing regulations</a:t>
            </a:r>
            <a:endParaRPr lang="en-US"/>
          </a:p>
        </p:txBody>
      </p:sp>
      <p:pic>
        <p:nvPicPr>
          <p:cNvPr id="3" name="Picture 2" descr="A blue background with white lines&#10;&#10;Description automatically generated">
            <a:extLst>
              <a:ext uri="{FF2B5EF4-FFF2-40B4-BE49-F238E27FC236}">
                <a16:creationId xmlns:a16="http://schemas.microsoft.com/office/drawing/2014/main" id="{29F88774-1159-F70D-9029-AFD47E1E1A0B}"/>
              </a:ext>
            </a:extLst>
          </p:cNvPr>
          <p:cNvPicPr>
            <a:picLocks noChangeAspect="1"/>
          </p:cNvPicPr>
          <p:nvPr/>
        </p:nvPicPr>
        <p:blipFill>
          <a:blip r:embed="rId2"/>
          <a:stretch>
            <a:fillRect/>
          </a:stretch>
        </p:blipFill>
        <p:spPr>
          <a:xfrm>
            <a:off x="4228538" y="1192099"/>
            <a:ext cx="7951219" cy="5114925"/>
          </a:xfrm>
          <a:prstGeom prst="rect">
            <a:avLst/>
          </a:prstGeom>
        </p:spPr>
      </p:pic>
      <p:sp>
        <p:nvSpPr>
          <p:cNvPr id="4" name="Rectangle 3">
            <a:extLst>
              <a:ext uri="{FF2B5EF4-FFF2-40B4-BE49-F238E27FC236}">
                <a16:creationId xmlns:a16="http://schemas.microsoft.com/office/drawing/2014/main" id="{0407EB62-7536-7C69-71DC-F45BC319DB34}"/>
              </a:ext>
            </a:extLst>
          </p:cNvPr>
          <p:cNvSpPr/>
          <p:nvPr/>
        </p:nvSpPr>
        <p:spPr>
          <a:xfrm>
            <a:off x="275457" y="940604"/>
            <a:ext cx="3956882" cy="5494352"/>
          </a:xfrm>
          <a:prstGeom prst="rect">
            <a:avLst/>
          </a:prstGeom>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solidFill>
                  <a:schemeClr val="tx1"/>
                </a:solidFill>
                <a:latin typeface="Times New Roman"/>
                <a:ea typeface="+mn-lt"/>
                <a:cs typeface="+mn-lt"/>
              </a:rPr>
              <a:t>Hiring and firing regulations can have a considerable impact on economic freedom, as they shape labor market dynamics, affect business flexibility, and influence individuals’ and firms' economic choices</a:t>
            </a:r>
            <a:r>
              <a:rPr lang="en-US">
                <a:solidFill>
                  <a:schemeClr val="tx1"/>
                </a:solidFill>
                <a:latin typeface="Times New Roman"/>
                <a:cs typeface="Times New Roman"/>
              </a:rPr>
              <a:t>. </a:t>
            </a:r>
            <a:r>
              <a:rPr lang="en-US">
                <a:solidFill>
                  <a:schemeClr val="tx1"/>
                </a:solidFill>
                <a:latin typeface="Times New Roman"/>
                <a:ea typeface="+mn-lt"/>
                <a:cs typeface="+mn-lt"/>
              </a:rPr>
              <a:t>Strict hiring and firing regulations limit businesses' ability to adjust their workforce in response to changing economic conditions. While hiring and firing regulations can protect workers’ rights and provide job security, they can also reduce economic freedom by limiting business flexibility, discouraging entrepreneurship, and distorting labor market dynamics. </a:t>
            </a:r>
            <a:r>
              <a:rPr lang="en-US">
                <a:solidFill>
                  <a:schemeClr val="tx1"/>
                </a:solidFill>
                <a:latin typeface="Times New Roman"/>
                <a:cs typeface="Times New Roman"/>
              </a:rPr>
              <a:t> Denmark, China, USA has the highest level of the regulations and Venezuela, Bolivia, Liberia lowest level of the regulations. </a:t>
            </a:r>
          </a:p>
        </p:txBody>
      </p:sp>
    </p:spTree>
    <p:extLst>
      <p:ext uri="{BB962C8B-B14F-4D97-AF65-F5344CB8AC3E}">
        <p14:creationId xmlns:p14="http://schemas.microsoft.com/office/powerpoint/2010/main" val="1838892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8FFE3-E4D5-8CD1-F9D6-F1DE5D5D1D07}"/>
              </a:ext>
            </a:extLst>
          </p:cNvPr>
          <p:cNvSpPr>
            <a:spLocks noGrp="1"/>
          </p:cNvSpPr>
          <p:nvPr>
            <p:ph type="title"/>
          </p:nvPr>
        </p:nvSpPr>
        <p:spPr>
          <a:xfrm>
            <a:off x="2822" y="-161882"/>
            <a:ext cx="10972800" cy="1099786"/>
          </a:xfrm>
        </p:spPr>
        <p:txBody>
          <a:bodyPr/>
          <a:lstStyle/>
          <a:p>
            <a:r>
              <a:rPr lang="en-US">
                <a:cs typeface="Posterama"/>
              </a:rPr>
              <a:t>Regulatory trade barriers</a:t>
            </a:r>
            <a:endParaRPr lang="en-US"/>
          </a:p>
        </p:txBody>
      </p:sp>
      <p:pic>
        <p:nvPicPr>
          <p:cNvPr id="3" name="Picture 2" descr="A graph of a trade barrier&#10;&#10;Description automatically generated">
            <a:extLst>
              <a:ext uri="{FF2B5EF4-FFF2-40B4-BE49-F238E27FC236}">
                <a16:creationId xmlns:a16="http://schemas.microsoft.com/office/drawing/2014/main" id="{7D590149-6B7C-F55D-FEDC-01E31A28E433}"/>
              </a:ext>
            </a:extLst>
          </p:cNvPr>
          <p:cNvPicPr>
            <a:picLocks noChangeAspect="1"/>
          </p:cNvPicPr>
          <p:nvPr/>
        </p:nvPicPr>
        <p:blipFill>
          <a:blip r:embed="rId2"/>
          <a:stretch>
            <a:fillRect/>
          </a:stretch>
        </p:blipFill>
        <p:spPr>
          <a:xfrm>
            <a:off x="4472850" y="1260908"/>
            <a:ext cx="7720588" cy="4634114"/>
          </a:xfrm>
          <a:prstGeom prst="rect">
            <a:avLst/>
          </a:prstGeom>
          <a:ln>
            <a:solidFill>
              <a:schemeClr val="bg1"/>
            </a:solidFill>
          </a:ln>
        </p:spPr>
      </p:pic>
      <p:sp>
        <p:nvSpPr>
          <p:cNvPr id="4" name="Rectangle 3">
            <a:extLst>
              <a:ext uri="{FF2B5EF4-FFF2-40B4-BE49-F238E27FC236}">
                <a16:creationId xmlns:a16="http://schemas.microsoft.com/office/drawing/2014/main" id="{329A057C-7C73-DBFC-8357-16DB0500699A}"/>
              </a:ext>
            </a:extLst>
          </p:cNvPr>
          <p:cNvSpPr/>
          <p:nvPr/>
        </p:nvSpPr>
        <p:spPr>
          <a:xfrm>
            <a:off x="-834" y="1121762"/>
            <a:ext cx="4475783" cy="573167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000">
                <a:solidFill>
                  <a:schemeClr val="tx1"/>
                </a:solidFill>
                <a:latin typeface="Times New Roman"/>
                <a:ea typeface="+mn-lt"/>
                <a:cs typeface="+mn-lt"/>
              </a:rPr>
              <a:t>Regulatory trade barriers, such as strict product standards, can limit the range of imported goods available to consumers. This reduces consumer freedom to choose from a diverse array of products, potentially resulting in higher prices and fewer options. While regulatory trade barriers can protect specific domestic interests, they limit on economic freedom by restricting market access, limiting consumer choices, and raising compliance costs for businesses. Highest regulatory trade barriers are in Luxembourg, Albania, Czech Republic, Slovenia. Lowest trade barriers are in Sudan, Congo, Algeria. </a:t>
            </a:r>
            <a:endParaRPr lang="en-US" sz="2000">
              <a:solidFill>
                <a:schemeClr val="tx1"/>
              </a:solidFill>
              <a:latin typeface="Times New Roman"/>
              <a:cs typeface="Times New Roman"/>
            </a:endParaRPr>
          </a:p>
        </p:txBody>
      </p:sp>
    </p:spTree>
    <p:extLst>
      <p:ext uri="{BB962C8B-B14F-4D97-AF65-F5344CB8AC3E}">
        <p14:creationId xmlns:p14="http://schemas.microsoft.com/office/powerpoint/2010/main" val="3389647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3983D-8511-A7B4-A7C5-E06D0A056C2E}"/>
              </a:ext>
            </a:extLst>
          </p:cNvPr>
          <p:cNvSpPr>
            <a:spLocks noGrp="1"/>
          </p:cNvSpPr>
          <p:nvPr>
            <p:ph type="title"/>
          </p:nvPr>
        </p:nvSpPr>
        <p:spPr>
          <a:xfrm>
            <a:off x="200378" y="-6660"/>
            <a:ext cx="9745134" cy="896374"/>
          </a:xfrm>
        </p:spPr>
        <p:txBody>
          <a:bodyPr/>
          <a:lstStyle/>
          <a:p>
            <a:r>
              <a:rPr lang="en-US">
                <a:cs typeface="Posterama"/>
              </a:rPr>
              <a:t>Government consumption</a:t>
            </a:r>
            <a:endParaRPr lang="en-US"/>
          </a:p>
        </p:txBody>
      </p:sp>
      <p:pic>
        <p:nvPicPr>
          <p:cNvPr id="3" name="Picture 2">
            <a:extLst>
              <a:ext uri="{FF2B5EF4-FFF2-40B4-BE49-F238E27FC236}">
                <a16:creationId xmlns:a16="http://schemas.microsoft.com/office/drawing/2014/main" id="{F855540D-2B8F-510F-B563-C32CBBA36BCD}"/>
              </a:ext>
            </a:extLst>
          </p:cNvPr>
          <p:cNvPicPr>
            <a:picLocks noChangeAspect="1"/>
          </p:cNvPicPr>
          <p:nvPr/>
        </p:nvPicPr>
        <p:blipFill>
          <a:blip r:embed="rId2"/>
          <a:stretch>
            <a:fillRect/>
          </a:stretch>
        </p:blipFill>
        <p:spPr>
          <a:xfrm>
            <a:off x="4366883" y="1485622"/>
            <a:ext cx="7824157" cy="4722242"/>
          </a:xfrm>
          <a:prstGeom prst="rect">
            <a:avLst/>
          </a:prstGeom>
        </p:spPr>
      </p:pic>
      <p:sp>
        <p:nvSpPr>
          <p:cNvPr id="4" name="Rectangle 3">
            <a:extLst>
              <a:ext uri="{FF2B5EF4-FFF2-40B4-BE49-F238E27FC236}">
                <a16:creationId xmlns:a16="http://schemas.microsoft.com/office/drawing/2014/main" id="{F5888447-4F69-C9CF-448A-91640CF85738}"/>
              </a:ext>
            </a:extLst>
          </p:cNvPr>
          <p:cNvSpPr/>
          <p:nvPr/>
        </p:nvSpPr>
        <p:spPr>
          <a:xfrm>
            <a:off x="100205" y="1719789"/>
            <a:ext cx="4010121" cy="49844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solidFill>
                  <a:schemeClr val="tx1"/>
                </a:solidFill>
                <a:latin typeface="Times New Roman"/>
                <a:ea typeface="+mn-lt"/>
                <a:cs typeface="+mn-lt"/>
              </a:rPr>
              <a:t>Government consumption, or government spending on goods and services, affects economic freedom by influencing the balance between public and private sector roles in an economy.</a:t>
            </a:r>
            <a:r>
              <a:rPr lang="en-US">
                <a:solidFill>
                  <a:schemeClr val="tx1"/>
                </a:solidFill>
                <a:latin typeface="Times New Roman"/>
                <a:cs typeface="Times New Roman"/>
              </a:rPr>
              <a:t> </a:t>
            </a:r>
            <a:r>
              <a:rPr lang="en-US">
                <a:solidFill>
                  <a:schemeClr val="tx1"/>
                </a:solidFill>
                <a:latin typeface="Times New Roman"/>
                <a:ea typeface="+mn-lt"/>
                <a:cs typeface="+mn-lt"/>
              </a:rPr>
              <a:t>Government spending requires funding, often raised through taxes. Higher government consumption can lead to higher taxes, reducing income.</a:t>
            </a:r>
            <a:r>
              <a:rPr lang="en-US">
                <a:solidFill>
                  <a:schemeClr val="tx1"/>
                </a:solidFill>
                <a:latin typeface="Times New Roman"/>
                <a:cs typeface="Times New Roman"/>
              </a:rPr>
              <a:t> In economies with high government consumption, businesses may face uncertainty, as more government intervention can create regulatory or bureaucratic barriers. Highest government consumption are in African countries: Chad, Nigeria, Congo. Lowest government consumption are in Netherlands, Norway, Denmark.</a:t>
            </a:r>
          </a:p>
        </p:txBody>
      </p:sp>
    </p:spTree>
    <p:extLst>
      <p:ext uri="{BB962C8B-B14F-4D97-AF65-F5344CB8AC3E}">
        <p14:creationId xmlns:p14="http://schemas.microsoft.com/office/powerpoint/2010/main" val="2243644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B2F98-BAAC-AE2A-3391-5CCB410440CF}"/>
              </a:ext>
            </a:extLst>
          </p:cNvPr>
          <p:cNvSpPr>
            <a:spLocks noGrp="1"/>
          </p:cNvSpPr>
          <p:nvPr>
            <p:ph type="title"/>
          </p:nvPr>
        </p:nvSpPr>
        <p:spPr>
          <a:xfrm>
            <a:off x="158044" y="120340"/>
            <a:ext cx="10972800" cy="958675"/>
          </a:xfrm>
        </p:spPr>
        <p:txBody>
          <a:bodyPr/>
          <a:lstStyle/>
          <a:p>
            <a:r>
              <a:rPr lang="en-US">
                <a:cs typeface="Posterama"/>
              </a:rPr>
              <a:t>Size of Government</a:t>
            </a:r>
            <a:endParaRPr lang="en-US"/>
          </a:p>
        </p:txBody>
      </p:sp>
      <p:sp>
        <p:nvSpPr>
          <p:cNvPr id="4" name="Rectangle 3">
            <a:extLst>
              <a:ext uri="{FF2B5EF4-FFF2-40B4-BE49-F238E27FC236}">
                <a16:creationId xmlns:a16="http://schemas.microsoft.com/office/drawing/2014/main" id="{3A62E494-8289-2A01-4AC0-ABBBC7F8330C}"/>
              </a:ext>
            </a:extLst>
          </p:cNvPr>
          <p:cNvSpPr/>
          <p:nvPr/>
        </p:nvSpPr>
        <p:spPr>
          <a:xfrm>
            <a:off x="7820242" y="1065040"/>
            <a:ext cx="3992160" cy="5350033"/>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solidFill>
                  <a:schemeClr val="tx1"/>
                </a:solidFill>
                <a:latin typeface="Times New Roman"/>
                <a:ea typeface="+mn-lt"/>
                <a:cs typeface="+mn-lt"/>
              </a:rPr>
              <a:t>The size of government—referring to the extent of government involvement in economic activities through spending, taxation, and regulation—has significant implications for economic freedom.</a:t>
            </a:r>
            <a:r>
              <a:rPr lang="en-US">
                <a:solidFill>
                  <a:schemeClr val="tx1"/>
                </a:solidFill>
                <a:latin typeface="Times New Roman"/>
                <a:cs typeface="Times New Roman"/>
              </a:rPr>
              <a:t> </a:t>
            </a:r>
            <a:r>
              <a:rPr lang="en-US">
                <a:solidFill>
                  <a:schemeClr val="tx1"/>
                </a:solidFill>
                <a:latin typeface="Times New Roman"/>
                <a:ea typeface="+mn-lt"/>
                <a:cs typeface="+mn-lt"/>
              </a:rPr>
              <a:t>A large government typically requires higher taxes to sustain its spending.</a:t>
            </a:r>
            <a:r>
              <a:rPr lang="en-US">
                <a:solidFill>
                  <a:schemeClr val="tx1"/>
                </a:solidFill>
                <a:latin typeface="Times New Roman"/>
                <a:cs typeface="Times New Roman"/>
              </a:rPr>
              <a:t> </a:t>
            </a:r>
            <a:r>
              <a:rPr lang="en-US">
                <a:solidFill>
                  <a:schemeClr val="tx1"/>
                </a:solidFill>
                <a:latin typeface="Times New Roman"/>
                <a:ea typeface="+mn-lt"/>
                <a:cs typeface="+mn-lt"/>
              </a:rPr>
              <a:t>In countries with large governments, high taxes and regulatory burdens can make businesses less competitive internationally.</a:t>
            </a:r>
            <a:r>
              <a:rPr lang="en-US">
                <a:solidFill>
                  <a:schemeClr val="tx1"/>
                </a:solidFill>
                <a:latin typeface="Times New Roman"/>
                <a:cs typeface="Times New Roman"/>
              </a:rPr>
              <a:t> The biggest size of government is in Somalia, Nigeria, El Salvador, Dominican Republic. The smallest size of the government is in Azerbaijan, Belgium, Rwanda, Venezuela. </a:t>
            </a:r>
          </a:p>
        </p:txBody>
      </p:sp>
      <p:pic>
        <p:nvPicPr>
          <p:cNvPr id="5" name="Picture 4" descr="A graph showing a graph of the size of government&#10;&#10;Description automatically generated">
            <a:extLst>
              <a:ext uri="{FF2B5EF4-FFF2-40B4-BE49-F238E27FC236}">
                <a16:creationId xmlns:a16="http://schemas.microsoft.com/office/drawing/2014/main" id="{0CD4AFB7-C3F6-230E-BAB0-65C48B1945E2}"/>
              </a:ext>
            </a:extLst>
          </p:cNvPr>
          <p:cNvPicPr>
            <a:picLocks noChangeAspect="1"/>
          </p:cNvPicPr>
          <p:nvPr/>
        </p:nvPicPr>
        <p:blipFill>
          <a:blip r:embed="rId2"/>
          <a:stretch>
            <a:fillRect/>
          </a:stretch>
        </p:blipFill>
        <p:spPr>
          <a:xfrm>
            <a:off x="959" y="1560171"/>
            <a:ext cx="7819897" cy="4774427"/>
          </a:xfrm>
          <a:prstGeom prst="rect">
            <a:avLst/>
          </a:prstGeom>
        </p:spPr>
      </p:pic>
    </p:spTree>
    <p:extLst>
      <p:ext uri="{BB962C8B-B14F-4D97-AF65-F5344CB8AC3E}">
        <p14:creationId xmlns:p14="http://schemas.microsoft.com/office/powerpoint/2010/main" val="1784402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25186-2A89-900E-F204-5F78455A5315}"/>
              </a:ext>
            </a:extLst>
          </p:cNvPr>
          <p:cNvSpPr>
            <a:spLocks noGrp="1"/>
          </p:cNvSpPr>
          <p:nvPr>
            <p:ph type="title"/>
          </p:nvPr>
        </p:nvSpPr>
        <p:spPr>
          <a:xfrm>
            <a:off x="192657" y="197285"/>
            <a:ext cx="10972800" cy="902230"/>
          </a:xfrm>
        </p:spPr>
        <p:txBody>
          <a:bodyPr/>
          <a:lstStyle/>
          <a:p>
            <a:r>
              <a:rPr lang="en-US">
                <a:cs typeface="Posterama"/>
              </a:rPr>
              <a:t>Freedom to enter markets and compete</a:t>
            </a:r>
            <a:endParaRPr lang="en-US"/>
          </a:p>
        </p:txBody>
      </p:sp>
      <p:sp>
        <p:nvSpPr>
          <p:cNvPr id="4" name="Rectangle 3">
            <a:extLst>
              <a:ext uri="{FF2B5EF4-FFF2-40B4-BE49-F238E27FC236}">
                <a16:creationId xmlns:a16="http://schemas.microsoft.com/office/drawing/2014/main" id="{8C70E089-58C0-3FC3-227C-D7F7072F97CC}"/>
              </a:ext>
            </a:extLst>
          </p:cNvPr>
          <p:cNvSpPr/>
          <p:nvPr/>
        </p:nvSpPr>
        <p:spPr>
          <a:xfrm>
            <a:off x="193719" y="1093610"/>
            <a:ext cx="3909670" cy="5571079"/>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2000">
                <a:solidFill>
                  <a:schemeClr val="tx1"/>
                </a:solidFill>
                <a:latin typeface="Times New Roman"/>
                <a:ea typeface="+mn-lt"/>
                <a:cs typeface="+mn-lt"/>
              </a:rPr>
              <a:t>The freedom to enter markets and compete is a critical component of economic freedom, playing a significant role in  innovation, efficiency, and overall economic growth.</a:t>
            </a:r>
            <a:r>
              <a:rPr lang="en-US" sz="2000">
                <a:solidFill>
                  <a:schemeClr val="tx1"/>
                </a:solidFill>
                <a:latin typeface="Times New Roman"/>
                <a:cs typeface="Times New Roman"/>
              </a:rPr>
              <a:t> </a:t>
            </a:r>
            <a:r>
              <a:rPr lang="en-US" sz="2000">
                <a:solidFill>
                  <a:schemeClr val="tx1"/>
                </a:solidFill>
                <a:latin typeface="Times New Roman"/>
                <a:ea typeface="+mn-lt"/>
                <a:cs typeface="Times New Roman"/>
              </a:rPr>
              <a:t>F</a:t>
            </a:r>
            <a:r>
              <a:rPr lang="en-US" sz="2000">
                <a:solidFill>
                  <a:schemeClr val="tx1"/>
                </a:solidFill>
                <a:latin typeface="Times New Roman"/>
                <a:ea typeface="+mn-lt"/>
                <a:cs typeface="+mn-lt"/>
              </a:rPr>
              <a:t>reedom to enter markets and compete is fundamental to economic freedom. It creates a competitive environment that drives innovation, improves consumer choices, enhances resource allocation.  </a:t>
            </a:r>
            <a:r>
              <a:rPr lang="en-US" sz="2000">
                <a:solidFill>
                  <a:schemeClr val="tx1"/>
                </a:solidFill>
                <a:latin typeface="Times New Roman"/>
                <a:cs typeface="Times New Roman"/>
              </a:rPr>
              <a:t> Highest freedom to enter markets and compete in China, New Zealand, USA. Lowest freedom to compete in Botswana, Venezuela, Libya</a:t>
            </a:r>
          </a:p>
        </p:txBody>
      </p:sp>
      <p:pic>
        <p:nvPicPr>
          <p:cNvPr id="5" name="Picture 4" descr="A graph with blue lines&#10;&#10;Description automatically generated">
            <a:extLst>
              <a:ext uri="{FF2B5EF4-FFF2-40B4-BE49-F238E27FC236}">
                <a16:creationId xmlns:a16="http://schemas.microsoft.com/office/drawing/2014/main" id="{A20A6960-636F-97AB-A9CC-6F73ABD0C8E0}"/>
              </a:ext>
            </a:extLst>
          </p:cNvPr>
          <p:cNvPicPr>
            <a:picLocks noChangeAspect="1"/>
          </p:cNvPicPr>
          <p:nvPr/>
        </p:nvPicPr>
        <p:blipFill>
          <a:blip r:embed="rId2"/>
          <a:stretch>
            <a:fillRect/>
          </a:stretch>
        </p:blipFill>
        <p:spPr>
          <a:xfrm>
            <a:off x="4106494" y="1711931"/>
            <a:ext cx="8080021" cy="4736353"/>
          </a:xfrm>
          <a:prstGeom prst="rect">
            <a:avLst/>
          </a:prstGeom>
        </p:spPr>
      </p:pic>
    </p:spTree>
    <p:extLst>
      <p:ext uri="{BB962C8B-B14F-4D97-AF65-F5344CB8AC3E}">
        <p14:creationId xmlns:p14="http://schemas.microsoft.com/office/powerpoint/2010/main" val="2774248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9903F-906C-2BCB-C684-FB4BC82259CB}"/>
              </a:ext>
            </a:extLst>
          </p:cNvPr>
          <p:cNvSpPr>
            <a:spLocks noGrp="1"/>
          </p:cNvSpPr>
          <p:nvPr>
            <p:ph type="title"/>
          </p:nvPr>
        </p:nvSpPr>
        <p:spPr>
          <a:xfrm>
            <a:off x="242711" y="233228"/>
            <a:ext cx="10972800" cy="831675"/>
          </a:xfrm>
        </p:spPr>
        <p:txBody>
          <a:bodyPr/>
          <a:lstStyle/>
          <a:p>
            <a:r>
              <a:rPr lang="en-US">
                <a:cs typeface="Posterama"/>
              </a:rPr>
              <a:t>Market openness</a:t>
            </a:r>
            <a:endParaRPr lang="en-US"/>
          </a:p>
        </p:txBody>
      </p:sp>
      <p:sp>
        <p:nvSpPr>
          <p:cNvPr id="4" name="Rectangle 3">
            <a:extLst>
              <a:ext uri="{FF2B5EF4-FFF2-40B4-BE49-F238E27FC236}">
                <a16:creationId xmlns:a16="http://schemas.microsoft.com/office/drawing/2014/main" id="{A9152BD3-1ED8-49E9-D68F-4B23FA5E8C8D}"/>
              </a:ext>
            </a:extLst>
          </p:cNvPr>
          <p:cNvSpPr/>
          <p:nvPr/>
        </p:nvSpPr>
        <p:spPr>
          <a:xfrm>
            <a:off x="7407693" y="509283"/>
            <a:ext cx="4705411" cy="6347431"/>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latin typeface="Times New Roman"/>
                <a:ea typeface="+mn-lt"/>
                <a:cs typeface="+mn-lt"/>
              </a:rPr>
              <a:t>Openness to international markets introduces foreign competitors into the domestic market, which can lead to lower prices and improved quality of goods and services.</a:t>
            </a:r>
            <a:r>
              <a:rPr lang="en-US">
                <a:latin typeface="Times New Roman"/>
                <a:cs typeface="Times New Roman"/>
              </a:rPr>
              <a:t> </a:t>
            </a:r>
            <a:r>
              <a:rPr lang="en-US">
                <a:latin typeface="Times New Roman"/>
                <a:ea typeface="+mn-lt"/>
                <a:cs typeface="+mn-lt"/>
              </a:rPr>
              <a:t>When markets are open, consumers have access to a broader range of products and services from different countries.</a:t>
            </a:r>
            <a:r>
              <a:rPr lang="en-US">
                <a:latin typeface="Times New Roman"/>
                <a:cs typeface="Times New Roman"/>
              </a:rPr>
              <a:t> </a:t>
            </a:r>
            <a:r>
              <a:rPr lang="en-US">
                <a:latin typeface="Times New Roman"/>
                <a:ea typeface="+mn-lt"/>
                <a:cs typeface="+mn-lt"/>
              </a:rPr>
              <a:t>Market openness is a fundamental component of economic freedom. It promotes competition, enhances consumer choice, attracts investment, contributes to economic growth.</a:t>
            </a:r>
            <a:r>
              <a:rPr lang="en-US">
                <a:latin typeface="Times New Roman"/>
                <a:cs typeface="Times New Roman"/>
              </a:rPr>
              <a:t> The highest market openness is in China, New Zealand, Finland, USA. The lowest market openness is in Venezuela, Zimbabwe, Yemen.  </a:t>
            </a:r>
          </a:p>
        </p:txBody>
      </p:sp>
      <p:pic>
        <p:nvPicPr>
          <p:cNvPr id="5" name="Picture 4" descr="A graph showing a market openness&#10;&#10;Description automatically generated">
            <a:extLst>
              <a:ext uri="{FF2B5EF4-FFF2-40B4-BE49-F238E27FC236}">
                <a16:creationId xmlns:a16="http://schemas.microsoft.com/office/drawing/2014/main" id="{EE39B324-AB0C-463F-7E00-61A51BBBACC9}"/>
              </a:ext>
            </a:extLst>
          </p:cNvPr>
          <p:cNvPicPr>
            <a:picLocks noChangeAspect="1"/>
          </p:cNvPicPr>
          <p:nvPr/>
        </p:nvPicPr>
        <p:blipFill>
          <a:blip r:embed="rId2"/>
          <a:stretch>
            <a:fillRect/>
          </a:stretch>
        </p:blipFill>
        <p:spPr>
          <a:xfrm>
            <a:off x="88821" y="1281675"/>
            <a:ext cx="7320950" cy="4434696"/>
          </a:xfrm>
          <a:prstGeom prst="rect">
            <a:avLst/>
          </a:prstGeom>
        </p:spPr>
      </p:pic>
    </p:spTree>
    <p:extLst>
      <p:ext uri="{BB962C8B-B14F-4D97-AF65-F5344CB8AC3E}">
        <p14:creationId xmlns:p14="http://schemas.microsoft.com/office/powerpoint/2010/main" val="1047284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53"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0409CECD-A7F6-132E-FB9E-71A834F09D5D}"/>
              </a:ext>
            </a:extLst>
          </p:cNvPr>
          <p:cNvSpPr>
            <a:spLocks noGrp="1"/>
          </p:cNvSpPr>
          <p:nvPr>
            <p:ph type="title"/>
          </p:nvPr>
        </p:nvSpPr>
        <p:spPr>
          <a:xfrm>
            <a:off x="609601" y="552782"/>
            <a:ext cx="4606456" cy="1154711"/>
          </a:xfrm>
        </p:spPr>
        <p:txBody>
          <a:bodyPr vert="horz" lIns="91440" tIns="45720" rIns="91440" bIns="45720" rtlCol="0" anchor="b">
            <a:normAutofit/>
          </a:bodyPr>
          <a:lstStyle/>
          <a:p>
            <a:r>
              <a:rPr lang="en-US" sz="4100" kern="1200">
                <a:solidFill>
                  <a:schemeClr val="tx1"/>
                </a:solidFill>
                <a:latin typeface="+mj-lt"/>
                <a:ea typeface="+mj-ea"/>
                <a:cs typeface="+mj-cs"/>
              </a:rPr>
              <a:t>Table of contents</a:t>
            </a:r>
          </a:p>
        </p:txBody>
      </p:sp>
      <p:sp>
        <p:nvSpPr>
          <p:cNvPr id="3" name="Rectangle 2">
            <a:extLst>
              <a:ext uri="{FF2B5EF4-FFF2-40B4-BE49-F238E27FC236}">
                <a16:creationId xmlns:a16="http://schemas.microsoft.com/office/drawing/2014/main" id="{31C692CA-358B-D3C3-2EF9-3DAB8E9C6DDD}"/>
              </a:ext>
            </a:extLst>
          </p:cNvPr>
          <p:cNvSpPr/>
          <p:nvPr/>
        </p:nvSpPr>
        <p:spPr>
          <a:xfrm>
            <a:off x="610198" y="2391995"/>
            <a:ext cx="4594537" cy="317478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marL="628650" indent="-285750">
              <a:lnSpc>
                <a:spcPct val="110000"/>
              </a:lnSpc>
              <a:spcAft>
                <a:spcPts val="600"/>
              </a:spcAft>
              <a:buClr>
                <a:schemeClr val="accent5"/>
              </a:buClr>
              <a:buFont typeface="Arial"/>
              <a:buChar char="•"/>
            </a:pPr>
            <a:r>
              <a:rPr lang="en-US">
                <a:solidFill>
                  <a:schemeClr val="tx1"/>
                </a:solidFill>
                <a:latin typeface="Times New Roman"/>
                <a:cs typeface="Times New Roman"/>
              </a:rPr>
              <a:t>Information about our data set</a:t>
            </a:r>
          </a:p>
          <a:p>
            <a:pPr marL="628650" indent="-285750">
              <a:lnSpc>
                <a:spcPct val="110000"/>
              </a:lnSpc>
              <a:spcAft>
                <a:spcPts val="600"/>
              </a:spcAft>
              <a:buClr>
                <a:schemeClr val="accent5"/>
              </a:buClr>
              <a:buFont typeface="Arial"/>
              <a:buChar char="•"/>
            </a:pPr>
            <a:r>
              <a:rPr lang="en-US">
                <a:solidFill>
                  <a:schemeClr val="tx1"/>
                </a:solidFill>
                <a:latin typeface="Times New Roman"/>
                <a:cs typeface="Times New Roman"/>
              </a:rPr>
              <a:t>Features of our data set</a:t>
            </a:r>
          </a:p>
          <a:p>
            <a:pPr marL="628650" indent="-285750">
              <a:lnSpc>
                <a:spcPct val="110000"/>
              </a:lnSpc>
              <a:spcAft>
                <a:spcPts val="600"/>
              </a:spcAft>
              <a:buClr>
                <a:schemeClr val="accent5"/>
              </a:buClr>
              <a:buFont typeface="Arial"/>
              <a:buChar char="•"/>
            </a:pPr>
            <a:r>
              <a:rPr lang="en-US">
                <a:solidFill>
                  <a:schemeClr val="tx1"/>
                </a:solidFill>
                <a:latin typeface="Times New Roman"/>
                <a:cs typeface="Times New Roman"/>
              </a:rPr>
              <a:t>Our research question</a:t>
            </a:r>
          </a:p>
          <a:p>
            <a:pPr marL="628650" indent="-285750">
              <a:lnSpc>
                <a:spcPct val="110000"/>
              </a:lnSpc>
              <a:spcAft>
                <a:spcPts val="600"/>
              </a:spcAft>
              <a:buClr>
                <a:schemeClr val="accent5"/>
              </a:buClr>
              <a:buFont typeface="Arial"/>
              <a:buChar char="•"/>
            </a:pPr>
            <a:r>
              <a:rPr lang="en-US">
                <a:solidFill>
                  <a:schemeClr val="tx1"/>
                </a:solidFill>
                <a:latin typeface="Times New Roman"/>
                <a:cs typeface="Times New Roman"/>
              </a:rPr>
              <a:t>Factors that we will consider</a:t>
            </a:r>
          </a:p>
          <a:p>
            <a:pPr marL="628650" indent="-285750">
              <a:lnSpc>
                <a:spcPct val="110000"/>
              </a:lnSpc>
              <a:spcAft>
                <a:spcPts val="600"/>
              </a:spcAft>
              <a:buClr>
                <a:schemeClr val="accent5"/>
              </a:buClr>
              <a:buFont typeface="Arial"/>
              <a:buChar char="•"/>
            </a:pPr>
            <a:r>
              <a:rPr lang="en-US">
                <a:solidFill>
                  <a:schemeClr val="tx1"/>
                </a:solidFill>
                <a:latin typeface="Times New Roman"/>
                <a:cs typeface="Times New Roman"/>
              </a:rPr>
              <a:t>Graphs, charts, representation of our data</a:t>
            </a:r>
          </a:p>
        </p:txBody>
      </p:sp>
      <p:pic>
        <p:nvPicPr>
          <p:cNvPr id="4" name="Picture 3" descr="Freedom Index World Map">
            <a:extLst>
              <a:ext uri="{FF2B5EF4-FFF2-40B4-BE49-F238E27FC236}">
                <a16:creationId xmlns:a16="http://schemas.microsoft.com/office/drawing/2014/main" id="{55B938E3-D0D4-35A5-AC09-E166383D2662}"/>
              </a:ext>
            </a:extLst>
          </p:cNvPr>
          <p:cNvPicPr>
            <a:picLocks noChangeAspect="1"/>
          </p:cNvPicPr>
          <p:nvPr/>
        </p:nvPicPr>
        <p:blipFill>
          <a:blip r:embed="rId2"/>
          <a:srcRect l="22118" r="22117"/>
          <a:stretch/>
        </p:blipFill>
        <p:spPr>
          <a:xfrm>
            <a:off x="5879198" y="490264"/>
            <a:ext cx="6312802" cy="6367736"/>
          </a:xfrm>
          <a:custGeom>
            <a:avLst/>
            <a:gdLst/>
            <a:ahLst/>
            <a:cxnLst/>
            <a:rect l="l" t="t" r="r" b="b"/>
            <a:pathLst>
              <a:path w="6312802" h="6367736">
                <a:moveTo>
                  <a:pt x="789715" y="708127"/>
                </a:moveTo>
                <a:cubicBezTo>
                  <a:pt x="845978" y="711650"/>
                  <a:pt x="901296" y="724302"/>
                  <a:pt x="953475" y="745602"/>
                </a:cubicBezTo>
                <a:cubicBezTo>
                  <a:pt x="1173612" y="834890"/>
                  <a:pt x="1309905" y="1073925"/>
                  <a:pt x="1278834" y="1315681"/>
                </a:cubicBezTo>
                <a:cubicBezTo>
                  <a:pt x="1233750" y="1669869"/>
                  <a:pt x="880524" y="1881517"/>
                  <a:pt x="560369" y="1747304"/>
                </a:cubicBezTo>
                <a:cubicBezTo>
                  <a:pt x="338151" y="1654256"/>
                  <a:pt x="204742" y="1408974"/>
                  <a:pt x="242538" y="1164574"/>
                </a:cubicBezTo>
                <a:cubicBezTo>
                  <a:pt x="286421" y="880774"/>
                  <a:pt x="529219" y="692590"/>
                  <a:pt x="789715" y="708127"/>
                </a:cubicBezTo>
                <a:close/>
                <a:moveTo>
                  <a:pt x="2877121" y="364348"/>
                </a:moveTo>
                <a:cubicBezTo>
                  <a:pt x="2901561" y="365790"/>
                  <a:pt x="2925601" y="371235"/>
                  <a:pt x="2948310" y="380363"/>
                </a:cubicBezTo>
                <a:cubicBezTo>
                  <a:pt x="3044405" y="419202"/>
                  <a:pt x="3103503" y="523063"/>
                  <a:pt x="3089970" y="628607"/>
                </a:cubicBezTo>
                <a:cubicBezTo>
                  <a:pt x="3070190" y="782758"/>
                  <a:pt x="2916600" y="874848"/>
                  <a:pt x="2777343" y="816472"/>
                </a:cubicBezTo>
                <a:cubicBezTo>
                  <a:pt x="2680608" y="775952"/>
                  <a:pt x="2622552" y="669287"/>
                  <a:pt x="2639048" y="562863"/>
                </a:cubicBezTo>
                <a:cubicBezTo>
                  <a:pt x="2658106" y="439382"/>
                  <a:pt x="2763810" y="357542"/>
                  <a:pt x="2877121" y="364348"/>
                </a:cubicBezTo>
                <a:close/>
                <a:moveTo>
                  <a:pt x="5725514" y="29060"/>
                </a:moveTo>
                <a:lnTo>
                  <a:pt x="5748657" y="29701"/>
                </a:lnTo>
                <a:cubicBezTo>
                  <a:pt x="5935681" y="36387"/>
                  <a:pt x="6081789" y="65616"/>
                  <a:pt x="6194082" y="113315"/>
                </a:cubicBezTo>
                <a:lnTo>
                  <a:pt x="6312802" y="183322"/>
                </a:lnTo>
                <a:lnTo>
                  <a:pt x="6312802" y="6367736"/>
                </a:lnTo>
                <a:lnTo>
                  <a:pt x="3171877" y="6367736"/>
                </a:lnTo>
                <a:lnTo>
                  <a:pt x="3171635" y="6367591"/>
                </a:lnTo>
                <a:lnTo>
                  <a:pt x="2683232" y="6367591"/>
                </a:lnTo>
                <a:lnTo>
                  <a:pt x="2683031" y="6367736"/>
                </a:lnTo>
                <a:lnTo>
                  <a:pt x="1006759" y="6367736"/>
                </a:lnTo>
                <a:lnTo>
                  <a:pt x="1017798" y="6253705"/>
                </a:lnTo>
                <a:cubicBezTo>
                  <a:pt x="1043303" y="6019815"/>
                  <a:pt x="1065826" y="5776617"/>
                  <a:pt x="897420" y="5565130"/>
                </a:cubicBezTo>
                <a:cubicBezTo>
                  <a:pt x="700507" y="5318087"/>
                  <a:pt x="491822" y="5428997"/>
                  <a:pt x="271526" y="5130943"/>
                </a:cubicBezTo>
                <a:cubicBezTo>
                  <a:pt x="108646" y="4910648"/>
                  <a:pt x="-26366" y="4708290"/>
                  <a:pt x="39940" y="4415201"/>
                </a:cubicBezTo>
                <a:cubicBezTo>
                  <a:pt x="128666" y="4023216"/>
                  <a:pt x="467878" y="3870268"/>
                  <a:pt x="464356" y="3587268"/>
                </a:cubicBezTo>
                <a:cubicBezTo>
                  <a:pt x="460351" y="3247094"/>
                  <a:pt x="43943" y="3178950"/>
                  <a:pt x="3183" y="2791128"/>
                </a:cubicBezTo>
                <a:cubicBezTo>
                  <a:pt x="-23403" y="2538162"/>
                  <a:pt x="118896" y="2235225"/>
                  <a:pt x="343758" y="2095087"/>
                </a:cubicBezTo>
                <a:cubicBezTo>
                  <a:pt x="758163" y="1836512"/>
                  <a:pt x="1225342" y="2272862"/>
                  <a:pt x="1543093" y="2013487"/>
                </a:cubicBezTo>
                <a:cubicBezTo>
                  <a:pt x="1732879" y="1858534"/>
                  <a:pt x="1763790" y="1542064"/>
                  <a:pt x="1726873" y="1342749"/>
                </a:cubicBezTo>
                <a:cubicBezTo>
                  <a:pt x="1656484" y="963255"/>
                  <a:pt x="1345299" y="901114"/>
                  <a:pt x="1356831" y="612032"/>
                </a:cubicBezTo>
                <a:cubicBezTo>
                  <a:pt x="1365319" y="397180"/>
                  <a:pt x="1547578" y="171600"/>
                  <a:pt x="1773239" y="121551"/>
                </a:cubicBezTo>
                <a:cubicBezTo>
                  <a:pt x="1804789" y="114503"/>
                  <a:pt x="1837013" y="110980"/>
                  <a:pt x="1869333" y="110980"/>
                </a:cubicBezTo>
                <a:cubicBezTo>
                  <a:pt x="2087466" y="110980"/>
                  <a:pt x="2259155" y="271137"/>
                  <a:pt x="2312167" y="320866"/>
                </a:cubicBezTo>
                <a:cubicBezTo>
                  <a:pt x="2563133" y="555255"/>
                  <a:pt x="2364538" y="842498"/>
                  <a:pt x="2568899" y="1194363"/>
                </a:cubicBezTo>
                <a:cubicBezTo>
                  <a:pt x="2600650" y="1246494"/>
                  <a:pt x="2637078" y="1295662"/>
                  <a:pt x="2677726" y="1341226"/>
                </a:cubicBezTo>
                <a:cubicBezTo>
                  <a:pt x="2757804" y="1432276"/>
                  <a:pt x="2906990" y="1416261"/>
                  <a:pt x="2964327" y="1310316"/>
                </a:cubicBezTo>
                <a:cubicBezTo>
                  <a:pt x="3059059" y="1135183"/>
                  <a:pt x="3149628" y="938831"/>
                  <a:pt x="3333248" y="887741"/>
                </a:cubicBezTo>
                <a:cubicBezTo>
                  <a:pt x="3690239" y="788365"/>
                  <a:pt x="3902767" y="1378543"/>
                  <a:pt x="4272730" y="1307994"/>
                </a:cubicBezTo>
                <a:cubicBezTo>
                  <a:pt x="4426320" y="1278686"/>
                  <a:pt x="4515368" y="1152802"/>
                  <a:pt x="4596327" y="996810"/>
                </a:cubicBezTo>
                <a:cubicBezTo>
                  <a:pt x="4618829" y="953326"/>
                  <a:pt x="4640770" y="907521"/>
                  <a:pt x="4663272" y="860676"/>
                </a:cubicBezTo>
                <a:cubicBezTo>
                  <a:pt x="4732781" y="613153"/>
                  <a:pt x="4835282" y="115946"/>
                  <a:pt x="5572324" y="40189"/>
                </a:cubicBezTo>
                <a:cubicBezTo>
                  <a:pt x="5622910" y="31543"/>
                  <a:pt x="5674208" y="27859"/>
                  <a:pt x="5725514" y="29060"/>
                </a:cubicBezTo>
                <a:close/>
                <a:moveTo>
                  <a:pt x="4169348" y="793"/>
                </a:moveTo>
                <a:cubicBezTo>
                  <a:pt x="4219966" y="3995"/>
                  <a:pt x="4269734" y="15368"/>
                  <a:pt x="4316693" y="34505"/>
                </a:cubicBezTo>
                <a:cubicBezTo>
                  <a:pt x="4514808" y="114584"/>
                  <a:pt x="4637488" y="329676"/>
                  <a:pt x="4609540" y="547569"/>
                </a:cubicBezTo>
                <a:cubicBezTo>
                  <a:pt x="4568620" y="865801"/>
                  <a:pt x="4251108" y="1055907"/>
                  <a:pt x="3962986" y="935790"/>
                </a:cubicBezTo>
                <a:cubicBezTo>
                  <a:pt x="3762790" y="852028"/>
                  <a:pt x="3642672" y="631491"/>
                  <a:pt x="3676946" y="411355"/>
                </a:cubicBezTo>
                <a:cubicBezTo>
                  <a:pt x="3716424" y="155985"/>
                  <a:pt x="3934959" y="-13061"/>
                  <a:pt x="4169348" y="793"/>
                </a:cubicBezTo>
                <a:close/>
              </a:path>
            </a:pathLst>
          </a:custGeom>
        </p:spPr>
      </p:pic>
    </p:spTree>
    <p:extLst>
      <p:ext uri="{BB962C8B-B14F-4D97-AF65-F5344CB8AC3E}">
        <p14:creationId xmlns:p14="http://schemas.microsoft.com/office/powerpoint/2010/main" val="4291054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B75EB-A86E-A009-0228-D02BE5D60D48}"/>
              </a:ext>
            </a:extLst>
          </p:cNvPr>
          <p:cNvSpPr>
            <a:spLocks noGrp="1"/>
          </p:cNvSpPr>
          <p:nvPr>
            <p:ph type="title"/>
          </p:nvPr>
        </p:nvSpPr>
        <p:spPr>
          <a:xfrm>
            <a:off x="214489" y="148562"/>
            <a:ext cx="10972800" cy="831675"/>
          </a:xfrm>
        </p:spPr>
        <p:txBody>
          <a:bodyPr/>
          <a:lstStyle/>
          <a:p>
            <a:r>
              <a:rPr lang="en-US">
                <a:cs typeface="Posterama"/>
              </a:rPr>
              <a:t>Financial openness</a:t>
            </a:r>
            <a:endParaRPr lang="en-US"/>
          </a:p>
        </p:txBody>
      </p:sp>
      <p:pic>
        <p:nvPicPr>
          <p:cNvPr id="3" name="Picture 2" descr="A graph with orange lines&#10;&#10;Description automatically generated">
            <a:extLst>
              <a:ext uri="{FF2B5EF4-FFF2-40B4-BE49-F238E27FC236}">
                <a16:creationId xmlns:a16="http://schemas.microsoft.com/office/drawing/2014/main" id="{CF51A2A5-E908-BFC8-3768-2691B6EAABEE}"/>
              </a:ext>
            </a:extLst>
          </p:cNvPr>
          <p:cNvPicPr>
            <a:picLocks noChangeAspect="1"/>
          </p:cNvPicPr>
          <p:nvPr/>
        </p:nvPicPr>
        <p:blipFill>
          <a:blip r:embed="rId2"/>
          <a:stretch>
            <a:fillRect/>
          </a:stretch>
        </p:blipFill>
        <p:spPr>
          <a:xfrm>
            <a:off x="4500007" y="1259044"/>
            <a:ext cx="7694762" cy="4635979"/>
          </a:xfrm>
          <a:prstGeom prst="rect">
            <a:avLst/>
          </a:prstGeom>
        </p:spPr>
      </p:pic>
      <p:sp>
        <p:nvSpPr>
          <p:cNvPr id="4" name="Rectangle 3">
            <a:extLst>
              <a:ext uri="{FF2B5EF4-FFF2-40B4-BE49-F238E27FC236}">
                <a16:creationId xmlns:a16="http://schemas.microsoft.com/office/drawing/2014/main" id="{9386F197-56EF-B764-0583-47AD914CC803}"/>
              </a:ext>
            </a:extLst>
          </p:cNvPr>
          <p:cNvSpPr/>
          <p:nvPr/>
        </p:nvSpPr>
        <p:spPr>
          <a:xfrm>
            <a:off x="217439" y="1602894"/>
            <a:ext cx="4135838" cy="45149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Times New Roman"/>
                <a:ea typeface="+mn-lt"/>
                <a:cs typeface="+mn-lt"/>
              </a:rPr>
              <a:t>Financial openness refers to the capital to flow freely across its borders, including foreign investments, portfolio investments, and the ability for individuals and businesses to hold foreign currency accounts. Financial openness allows businesses and individuals to access a broader range of financing options. By allowing capital to flow freely across borders, countries can unlock their economic potential and improve the quality of life for their citizens. </a:t>
            </a:r>
            <a:r>
              <a:rPr lang="en-US">
                <a:solidFill>
                  <a:schemeClr val="tx1"/>
                </a:solidFill>
                <a:latin typeface="Times New Roman"/>
                <a:cs typeface="Times New Roman"/>
              </a:rPr>
              <a:t>Growing  countries all over the world has the highest financial openness: Sweden, USA, Belgium, Singapore. Especially poor countries in Africa has the least financial openness: Chad, Ghana, Algeria</a:t>
            </a:r>
          </a:p>
        </p:txBody>
      </p:sp>
    </p:spTree>
    <p:extLst>
      <p:ext uri="{BB962C8B-B14F-4D97-AF65-F5344CB8AC3E}">
        <p14:creationId xmlns:p14="http://schemas.microsoft.com/office/powerpoint/2010/main" val="3044275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3BDE-072F-10F2-500C-868984D7BC1D}"/>
              </a:ext>
            </a:extLst>
          </p:cNvPr>
          <p:cNvSpPr>
            <a:spLocks noGrp="1"/>
          </p:cNvSpPr>
          <p:nvPr>
            <p:ph type="title"/>
          </p:nvPr>
        </p:nvSpPr>
        <p:spPr>
          <a:xfrm>
            <a:off x="228600" y="190895"/>
            <a:ext cx="10972800" cy="944564"/>
          </a:xfrm>
        </p:spPr>
        <p:txBody>
          <a:bodyPr/>
          <a:lstStyle/>
          <a:p>
            <a:r>
              <a:rPr lang="en-US">
                <a:cs typeface="Posterama"/>
              </a:rPr>
              <a:t>Government Investments</a:t>
            </a:r>
            <a:endParaRPr lang="en-US"/>
          </a:p>
        </p:txBody>
      </p:sp>
      <p:pic>
        <p:nvPicPr>
          <p:cNvPr id="3" name="Picture 2">
            <a:extLst>
              <a:ext uri="{FF2B5EF4-FFF2-40B4-BE49-F238E27FC236}">
                <a16:creationId xmlns:a16="http://schemas.microsoft.com/office/drawing/2014/main" id="{12091859-A4EE-B422-97C9-AF592B76409C}"/>
              </a:ext>
            </a:extLst>
          </p:cNvPr>
          <p:cNvPicPr>
            <a:picLocks noChangeAspect="1"/>
          </p:cNvPicPr>
          <p:nvPr/>
        </p:nvPicPr>
        <p:blipFill>
          <a:blip r:embed="rId2"/>
          <a:stretch>
            <a:fillRect/>
          </a:stretch>
        </p:blipFill>
        <p:spPr>
          <a:xfrm>
            <a:off x="-6230" y="1702080"/>
            <a:ext cx="7249064" cy="4319677"/>
          </a:xfrm>
          <a:prstGeom prst="rect">
            <a:avLst/>
          </a:prstGeom>
        </p:spPr>
      </p:pic>
      <p:sp>
        <p:nvSpPr>
          <p:cNvPr id="4" name="Rectangle 3">
            <a:extLst>
              <a:ext uri="{FF2B5EF4-FFF2-40B4-BE49-F238E27FC236}">
                <a16:creationId xmlns:a16="http://schemas.microsoft.com/office/drawing/2014/main" id="{C9196898-AA61-6690-6C50-309CE49BC90D}"/>
              </a:ext>
            </a:extLst>
          </p:cNvPr>
          <p:cNvSpPr/>
          <p:nvPr/>
        </p:nvSpPr>
        <p:spPr>
          <a:xfrm>
            <a:off x="7244773" y="540712"/>
            <a:ext cx="4949790" cy="620568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latin typeface="Times New Roman"/>
                <a:ea typeface="+mn-lt"/>
                <a:cs typeface="+mn-lt"/>
              </a:rPr>
              <a:t>Government investments play a significant role in shaping economic freedom within a country. These investments can take various forms, such as infrastructure development, education, healthcare, and technology.</a:t>
            </a:r>
            <a:r>
              <a:rPr lang="en-US" sz="2000" dirty="0">
                <a:solidFill>
                  <a:schemeClr val="tx1"/>
                </a:solidFill>
                <a:latin typeface="Times New Roman"/>
                <a:cs typeface="Times New Roman"/>
              </a:rPr>
              <a:t> </a:t>
            </a:r>
            <a:r>
              <a:rPr lang="en-US" sz="2000" dirty="0">
                <a:solidFill>
                  <a:schemeClr val="tx1"/>
                </a:solidFill>
                <a:latin typeface="Times New Roman"/>
                <a:ea typeface="+mn-lt"/>
                <a:cs typeface="+mn-lt"/>
              </a:rPr>
              <a:t>Government investments in public goods, such as parks, libraries, and public transportation, enhance the quality of life for citizens. </a:t>
            </a:r>
            <a:r>
              <a:rPr lang="en-US" sz="2000" dirty="0">
                <a:solidFill>
                  <a:schemeClr val="tx1"/>
                </a:solidFill>
                <a:latin typeface="Times New Roman"/>
                <a:cs typeface="Times New Roman"/>
              </a:rPr>
              <a:t>By looking at this graph we can see that government investments has involved in so many countries. </a:t>
            </a:r>
            <a:r>
              <a:rPr lang="en-US" sz="2000" dirty="0">
                <a:solidFill>
                  <a:schemeClr val="tx1"/>
                </a:solidFill>
                <a:latin typeface="Times New Roman"/>
                <a:ea typeface="+mn-lt"/>
                <a:cs typeface="+mn-lt"/>
              </a:rPr>
              <a:t>Government investments play a vital role in shaping economic freedom by improving infrastructure education, healthcare, and innovation. </a:t>
            </a:r>
            <a:r>
              <a:rPr lang="en-US" sz="2000" dirty="0">
                <a:solidFill>
                  <a:schemeClr val="tx1"/>
                </a:solidFill>
                <a:latin typeface="Times New Roman"/>
                <a:cs typeface="Times New Roman"/>
              </a:rPr>
              <a:t>Venezuela, </a:t>
            </a:r>
            <a:r>
              <a:rPr lang="en-US" sz="2000" err="1">
                <a:solidFill>
                  <a:schemeClr val="tx1"/>
                </a:solidFill>
                <a:latin typeface="Times New Roman"/>
                <a:cs typeface="Times New Roman"/>
              </a:rPr>
              <a:t>Lybia</a:t>
            </a:r>
            <a:r>
              <a:rPr lang="en-US" sz="2000" dirty="0">
                <a:solidFill>
                  <a:schemeClr val="tx1"/>
                </a:solidFill>
                <a:latin typeface="Times New Roman"/>
                <a:cs typeface="Times New Roman"/>
              </a:rPr>
              <a:t>, Bolivia didn't have any government investments at all. </a:t>
            </a:r>
          </a:p>
        </p:txBody>
      </p:sp>
    </p:spTree>
    <p:extLst>
      <p:ext uri="{BB962C8B-B14F-4D97-AF65-F5344CB8AC3E}">
        <p14:creationId xmlns:p14="http://schemas.microsoft.com/office/powerpoint/2010/main" val="658677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1C7-B2B1-5362-D987-03AC33C681E8}"/>
              </a:ext>
            </a:extLst>
          </p:cNvPr>
          <p:cNvSpPr>
            <a:spLocks noGrp="1"/>
          </p:cNvSpPr>
          <p:nvPr>
            <p:ph type="title"/>
          </p:nvPr>
        </p:nvSpPr>
        <p:spPr>
          <a:xfrm>
            <a:off x="129024" y="163206"/>
            <a:ext cx="10972800" cy="754464"/>
          </a:xfrm>
        </p:spPr>
        <p:txBody>
          <a:bodyPr>
            <a:normAutofit fontScale="90000"/>
          </a:bodyPr>
          <a:lstStyle/>
          <a:p>
            <a:r>
              <a:rPr lang="en-US">
                <a:cs typeface="Posterama"/>
              </a:rPr>
              <a:t>Protection of property rights</a:t>
            </a:r>
            <a:endParaRPr lang="en-US"/>
          </a:p>
        </p:txBody>
      </p:sp>
      <p:pic>
        <p:nvPicPr>
          <p:cNvPr id="3" name="Picture 2" descr="A graph showing property rights&#10;&#10;Description automatically generated">
            <a:extLst>
              <a:ext uri="{FF2B5EF4-FFF2-40B4-BE49-F238E27FC236}">
                <a16:creationId xmlns:a16="http://schemas.microsoft.com/office/drawing/2014/main" id="{BC6E051C-1D55-6358-3533-B5178A7D2C8F}"/>
              </a:ext>
            </a:extLst>
          </p:cNvPr>
          <p:cNvPicPr>
            <a:picLocks noChangeAspect="1"/>
          </p:cNvPicPr>
          <p:nvPr/>
        </p:nvPicPr>
        <p:blipFill>
          <a:blip r:embed="rId2"/>
          <a:stretch>
            <a:fillRect/>
          </a:stretch>
        </p:blipFill>
        <p:spPr>
          <a:xfrm>
            <a:off x="4743890" y="1483757"/>
            <a:ext cx="7464724" cy="4506583"/>
          </a:xfrm>
          <a:prstGeom prst="rect">
            <a:avLst/>
          </a:prstGeom>
        </p:spPr>
      </p:pic>
      <p:sp>
        <p:nvSpPr>
          <p:cNvPr id="4" name="Rectangle 3">
            <a:extLst>
              <a:ext uri="{FF2B5EF4-FFF2-40B4-BE49-F238E27FC236}">
                <a16:creationId xmlns:a16="http://schemas.microsoft.com/office/drawing/2014/main" id="{D3666060-A314-79EC-F297-61CE5248B1F3}"/>
              </a:ext>
            </a:extLst>
          </p:cNvPr>
          <p:cNvSpPr/>
          <p:nvPr/>
        </p:nvSpPr>
        <p:spPr>
          <a:xfrm>
            <a:off x="-1282" y="1116061"/>
            <a:ext cx="4750312" cy="55732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latin typeface="Times New Roman"/>
                <a:ea typeface="+mn-lt"/>
                <a:cs typeface="+mn-lt"/>
              </a:rPr>
              <a:t>Property rights refers to the legal rights of individuals and businesses to own, use, and transfer property, including physical assets, intellectual property, and financial resources.</a:t>
            </a:r>
            <a:r>
              <a:rPr lang="en-US" sz="2000" dirty="0">
                <a:solidFill>
                  <a:schemeClr val="tx1"/>
                </a:solidFill>
                <a:latin typeface="Times New Roman"/>
                <a:cs typeface="Times New Roman"/>
              </a:rPr>
              <a:t> </a:t>
            </a:r>
            <a:r>
              <a:rPr lang="en-US" sz="2000" dirty="0">
                <a:solidFill>
                  <a:schemeClr val="tx1"/>
                </a:solidFill>
                <a:latin typeface="Times New Roman"/>
                <a:ea typeface="+mn-lt"/>
                <a:cs typeface="+mn-lt"/>
              </a:rPr>
              <a:t>Secure property rights contribute to economic stability by providing a predictable environment for economic activities. Property rights are essential for wealth creation and accumulation. When individuals can build and protect their assets, they can accumulate wealth over time, contributing to higher living standards and economic mobility.</a:t>
            </a:r>
            <a:r>
              <a:rPr lang="en-US" sz="2000" dirty="0">
                <a:solidFill>
                  <a:schemeClr val="tx1"/>
                </a:solidFill>
                <a:latin typeface="Times New Roman"/>
                <a:cs typeface="Times New Roman"/>
              </a:rPr>
              <a:t> Highest protection is in Japan, USA, China. Lowest protection is in Libya, Somalia, Venezuela. </a:t>
            </a:r>
          </a:p>
        </p:txBody>
      </p:sp>
    </p:spTree>
    <p:extLst>
      <p:ext uri="{BB962C8B-B14F-4D97-AF65-F5344CB8AC3E}">
        <p14:creationId xmlns:p14="http://schemas.microsoft.com/office/powerpoint/2010/main" val="3443912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C64DE-61F5-F8D9-63A2-2C2B31CDBAD6}"/>
              </a:ext>
            </a:extLst>
          </p:cNvPr>
          <p:cNvSpPr>
            <a:spLocks noGrp="1"/>
          </p:cNvSpPr>
          <p:nvPr>
            <p:ph type="title"/>
          </p:nvPr>
        </p:nvSpPr>
        <p:spPr>
          <a:xfrm>
            <a:off x="108789" y="1060"/>
            <a:ext cx="10972800" cy="1325563"/>
          </a:xfrm>
        </p:spPr>
        <p:txBody>
          <a:bodyPr>
            <a:normAutofit fontScale="90000"/>
          </a:bodyPr>
          <a:lstStyle/>
          <a:p>
            <a:r>
              <a:rPr lang="en-US">
                <a:cs typeface="Posterama"/>
              </a:rPr>
              <a:t>Controls of the movement of capital and people</a:t>
            </a:r>
            <a:endParaRPr lang="en-US"/>
          </a:p>
        </p:txBody>
      </p:sp>
      <p:pic>
        <p:nvPicPr>
          <p:cNvPr id="3" name="Picture 2" descr="A graph with green lines&#10;&#10;Description automatically generated">
            <a:extLst>
              <a:ext uri="{FF2B5EF4-FFF2-40B4-BE49-F238E27FC236}">
                <a16:creationId xmlns:a16="http://schemas.microsoft.com/office/drawing/2014/main" id="{62C8D2CC-B6D2-6617-795A-F261F7C292C0}"/>
              </a:ext>
            </a:extLst>
          </p:cNvPr>
          <p:cNvPicPr>
            <a:picLocks noChangeAspect="1"/>
          </p:cNvPicPr>
          <p:nvPr/>
        </p:nvPicPr>
        <p:blipFill>
          <a:blip r:embed="rId2"/>
          <a:stretch>
            <a:fillRect/>
          </a:stretch>
        </p:blipFill>
        <p:spPr>
          <a:xfrm>
            <a:off x="4702088" y="1324543"/>
            <a:ext cx="7491348" cy="4420318"/>
          </a:xfrm>
          <a:prstGeom prst="rect">
            <a:avLst/>
          </a:prstGeom>
        </p:spPr>
      </p:pic>
      <p:sp>
        <p:nvSpPr>
          <p:cNvPr id="4" name="Rectangle 3">
            <a:extLst>
              <a:ext uri="{FF2B5EF4-FFF2-40B4-BE49-F238E27FC236}">
                <a16:creationId xmlns:a16="http://schemas.microsoft.com/office/drawing/2014/main" id="{5A532EFC-F73B-C3DB-86D4-787142A1E9DD}"/>
              </a:ext>
            </a:extLst>
          </p:cNvPr>
          <p:cNvSpPr/>
          <p:nvPr/>
        </p:nvSpPr>
        <p:spPr>
          <a:xfrm>
            <a:off x="0" y="1995440"/>
            <a:ext cx="4702847" cy="46457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latin typeface="Times New Roman"/>
                <a:ea typeface="+mn-lt"/>
                <a:cs typeface="+mn-lt"/>
              </a:rPr>
              <a:t>Controls on the movement of capital and people refer to government restrictions that limit or regulate how money and individuals can flow across borders.</a:t>
            </a:r>
            <a:r>
              <a:rPr lang="en-US" sz="2000" dirty="0">
                <a:solidFill>
                  <a:schemeClr val="tx1"/>
                </a:solidFill>
                <a:latin typeface="Times New Roman"/>
                <a:cs typeface="Times New Roman"/>
              </a:rPr>
              <a:t> </a:t>
            </a:r>
            <a:r>
              <a:rPr lang="en-US" sz="2000" dirty="0">
                <a:solidFill>
                  <a:schemeClr val="tx1"/>
                </a:solidFill>
                <a:latin typeface="Times New Roman"/>
                <a:ea typeface="+mn-lt"/>
                <a:cs typeface="+mn-lt"/>
              </a:rPr>
              <a:t>Restrictions on the movement of people can limit tourism, which is an essential sector for many economies. Free movement of people promotes cultural exchange and collaboration, which can lead to innovation and new ideas. </a:t>
            </a:r>
            <a:r>
              <a:rPr lang="en-US" sz="2000" dirty="0">
                <a:solidFill>
                  <a:schemeClr val="tx1"/>
                </a:solidFill>
                <a:latin typeface="Times New Roman"/>
                <a:cs typeface="Times New Roman"/>
              </a:rPr>
              <a:t>The highest control of the movement of capital and people are in Switzerland, Singapore, China. It means that these countries has strict regulations, conditions and rules. The lowest control is in the Chad, Iraq, Belize, Vietnam. </a:t>
            </a:r>
          </a:p>
        </p:txBody>
      </p:sp>
    </p:spTree>
    <p:extLst>
      <p:ext uri="{BB962C8B-B14F-4D97-AF65-F5344CB8AC3E}">
        <p14:creationId xmlns:p14="http://schemas.microsoft.com/office/powerpoint/2010/main" val="487865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2F507-3D7B-5D71-B971-E7FA1C7FD3B9}"/>
              </a:ext>
            </a:extLst>
          </p:cNvPr>
          <p:cNvSpPr>
            <a:spLocks noGrp="1"/>
          </p:cNvSpPr>
          <p:nvPr>
            <p:ph type="title"/>
          </p:nvPr>
        </p:nvSpPr>
        <p:spPr>
          <a:xfrm>
            <a:off x="115711" y="-6661"/>
            <a:ext cx="10972800" cy="888120"/>
          </a:xfrm>
        </p:spPr>
        <p:txBody>
          <a:bodyPr/>
          <a:lstStyle/>
          <a:p>
            <a:r>
              <a:rPr lang="en-US">
                <a:cs typeface="Posterama"/>
              </a:rPr>
              <a:t>Freedom to trade internationally</a:t>
            </a:r>
          </a:p>
        </p:txBody>
      </p:sp>
      <p:pic>
        <p:nvPicPr>
          <p:cNvPr id="3" name="Picture 2" descr="A graph with text on it&#10;&#10;Description automatically generated">
            <a:extLst>
              <a:ext uri="{FF2B5EF4-FFF2-40B4-BE49-F238E27FC236}">
                <a16:creationId xmlns:a16="http://schemas.microsoft.com/office/drawing/2014/main" id="{513BD2D1-4FDA-112F-5310-CEE87D5B919B}"/>
              </a:ext>
            </a:extLst>
          </p:cNvPr>
          <p:cNvPicPr>
            <a:picLocks noChangeAspect="1"/>
          </p:cNvPicPr>
          <p:nvPr/>
        </p:nvPicPr>
        <p:blipFill>
          <a:blip r:embed="rId2"/>
          <a:stretch>
            <a:fillRect/>
          </a:stretch>
        </p:blipFill>
        <p:spPr>
          <a:xfrm>
            <a:off x="5026378" y="1572683"/>
            <a:ext cx="7162800" cy="4305300"/>
          </a:xfrm>
          <a:prstGeom prst="rect">
            <a:avLst/>
          </a:prstGeom>
        </p:spPr>
      </p:pic>
      <p:sp>
        <p:nvSpPr>
          <p:cNvPr id="4" name="Rectangle 3">
            <a:extLst>
              <a:ext uri="{FF2B5EF4-FFF2-40B4-BE49-F238E27FC236}">
                <a16:creationId xmlns:a16="http://schemas.microsoft.com/office/drawing/2014/main" id="{5B9F8044-68C6-D360-A05B-8AE31B9F2F37}"/>
              </a:ext>
            </a:extLst>
          </p:cNvPr>
          <p:cNvSpPr/>
          <p:nvPr/>
        </p:nvSpPr>
        <p:spPr>
          <a:xfrm>
            <a:off x="114172" y="1209066"/>
            <a:ext cx="4916437" cy="5296796"/>
          </a:xfrm>
          <a:prstGeom prst="rect">
            <a:avLst/>
          </a:prstGeom>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dirty="0">
                <a:latin typeface="Times New Roman"/>
                <a:ea typeface="+mn-lt"/>
                <a:cs typeface="+mn-lt"/>
              </a:rPr>
              <a:t>The freedom to trade internationally is a crucial aspect of economic freedom, as it allows countries, businesses, and individuals to engage in cross-border exchanges of goods, services, and capital. This freedom is fundamental for promoting economic growth, enhancing competition, and improving the standard of living.</a:t>
            </a:r>
            <a:r>
              <a:rPr lang="en-US" dirty="0">
                <a:latin typeface="Times New Roman"/>
                <a:cs typeface="Times New Roman"/>
              </a:rPr>
              <a:t> </a:t>
            </a:r>
            <a:r>
              <a:rPr lang="en-US" dirty="0">
                <a:latin typeface="Times New Roman"/>
                <a:ea typeface="+mn-lt"/>
                <a:cs typeface="+mn-lt"/>
              </a:rPr>
              <a:t>With international trade, consumers gain access to a wider variety of goods and services, often at lower prices. By promoting free trade, countries can enhance their economic prosperity and improve the standard of living for their citizens. </a:t>
            </a:r>
            <a:r>
              <a:rPr lang="en-US" dirty="0">
                <a:latin typeface="Times New Roman"/>
                <a:cs typeface="Times New Roman"/>
              </a:rPr>
              <a:t>Most of the countries has the highest level of freedom to trade internationally. The most freedom countries to trade are Israel, Singapore, China, Switzerland, Austria. Countries that have some limitations are Niger, Syria, Iran, Algeria.</a:t>
            </a:r>
          </a:p>
        </p:txBody>
      </p:sp>
    </p:spTree>
    <p:extLst>
      <p:ext uri="{BB962C8B-B14F-4D97-AF65-F5344CB8AC3E}">
        <p14:creationId xmlns:p14="http://schemas.microsoft.com/office/powerpoint/2010/main" val="2476225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0AA06-6569-18A0-24E8-2BFFC09BCFA2}"/>
              </a:ext>
            </a:extLst>
          </p:cNvPr>
          <p:cNvSpPr>
            <a:spLocks noGrp="1"/>
          </p:cNvSpPr>
          <p:nvPr>
            <p:ph type="title"/>
          </p:nvPr>
        </p:nvSpPr>
        <p:spPr>
          <a:xfrm>
            <a:off x="115711" y="-6660"/>
            <a:ext cx="10972800" cy="916341"/>
          </a:xfrm>
        </p:spPr>
        <p:txBody>
          <a:bodyPr/>
          <a:lstStyle/>
          <a:p>
            <a:r>
              <a:rPr lang="en-US">
                <a:cs typeface="Posterama"/>
              </a:rPr>
              <a:t>Hiring regulations and minimum wage</a:t>
            </a:r>
            <a:endParaRPr lang="en-US"/>
          </a:p>
        </p:txBody>
      </p:sp>
      <p:pic>
        <p:nvPicPr>
          <p:cNvPr id="3" name="Picture 2" descr="A graph with blue lines and white text&#10;&#10;Description automatically generated">
            <a:extLst>
              <a:ext uri="{FF2B5EF4-FFF2-40B4-BE49-F238E27FC236}">
                <a16:creationId xmlns:a16="http://schemas.microsoft.com/office/drawing/2014/main" id="{73B7EB23-CEA7-2E89-A26E-83027A4341BA}"/>
              </a:ext>
            </a:extLst>
          </p:cNvPr>
          <p:cNvPicPr>
            <a:picLocks noChangeAspect="1"/>
          </p:cNvPicPr>
          <p:nvPr/>
        </p:nvPicPr>
        <p:blipFill>
          <a:blip r:embed="rId2"/>
          <a:stretch>
            <a:fillRect/>
          </a:stretch>
        </p:blipFill>
        <p:spPr>
          <a:xfrm>
            <a:off x="5029041" y="1714060"/>
            <a:ext cx="7162800" cy="4305300"/>
          </a:xfrm>
          <a:prstGeom prst="rect">
            <a:avLst/>
          </a:prstGeom>
        </p:spPr>
      </p:pic>
      <p:sp>
        <p:nvSpPr>
          <p:cNvPr id="4" name="Rectangle 3">
            <a:extLst>
              <a:ext uri="{FF2B5EF4-FFF2-40B4-BE49-F238E27FC236}">
                <a16:creationId xmlns:a16="http://schemas.microsoft.com/office/drawing/2014/main" id="{C66D816B-02FA-F99D-9260-B4A4B32BCBF1}"/>
              </a:ext>
            </a:extLst>
          </p:cNvPr>
          <p:cNvSpPr/>
          <p:nvPr/>
        </p:nvSpPr>
        <p:spPr>
          <a:xfrm>
            <a:off x="-3206" y="1082066"/>
            <a:ext cx="4930548" cy="5502048"/>
          </a:xfrm>
          <a:prstGeom prst="rect">
            <a:avLst/>
          </a:prstGeom>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solidFill>
                  <a:schemeClr val="tx1"/>
                </a:solidFill>
                <a:latin typeface="Times New Roman"/>
                <a:ea typeface="+mn-lt"/>
                <a:cs typeface="+mn-lt"/>
              </a:rPr>
              <a:t>Regulations can either enhance or limit a company’s ability to hire the best talent.</a:t>
            </a:r>
            <a:r>
              <a:rPr lang="en-US">
                <a:solidFill>
                  <a:schemeClr val="tx1"/>
                </a:solidFill>
                <a:latin typeface="Times New Roman"/>
                <a:cs typeface="Times New Roman"/>
              </a:rPr>
              <a:t> </a:t>
            </a:r>
            <a:r>
              <a:rPr lang="en-US">
                <a:solidFill>
                  <a:schemeClr val="tx1"/>
                </a:solidFill>
                <a:latin typeface="Times New Roman"/>
                <a:ea typeface="+mn-lt"/>
                <a:cs typeface="+mn-lt"/>
              </a:rPr>
              <a:t>When hiring is heavily regulated, employers may be more cautious about taking on new employees. hiring regulations and minimum wage laws are essential elements of labor market policy that can have significant implications for economic freedom. While they are intended to protect workers and promote fair compensation, they can also create challenges that impact hiring, business operations, and overall economic dynamics.</a:t>
            </a:r>
            <a:r>
              <a:rPr lang="en-US">
                <a:solidFill>
                  <a:schemeClr val="tx1"/>
                </a:solidFill>
                <a:latin typeface="Times New Roman"/>
                <a:cs typeface="Times New Roman"/>
              </a:rPr>
              <a:t> This chart clearly shows us difference in minimum wages in countries. USA, Switzerland, China, Denmark, Singapore has the highest minimum wages. Some countries such as Bolivia, Venezuela, Moldova, Brazil, Zambia has the lowest minimum wages. </a:t>
            </a:r>
          </a:p>
        </p:txBody>
      </p:sp>
    </p:spTree>
    <p:extLst>
      <p:ext uri="{BB962C8B-B14F-4D97-AF65-F5344CB8AC3E}">
        <p14:creationId xmlns:p14="http://schemas.microsoft.com/office/powerpoint/2010/main" val="512504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ABC11-2419-35FB-9E55-E1A080593C4C}"/>
              </a:ext>
            </a:extLst>
          </p:cNvPr>
          <p:cNvSpPr>
            <a:spLocks noGrp="1"/>
          </p:cNvSpPr>
          <p:nvPr>
            <p:ph type="title"/>
          </p:nvPr>
        </p:nvSpPr>
        <p:spPr>
          <a:xfrm>
            <a:off x="207035" y="140841"/>
            <a:ext cx="11360988" cy="894243"/>
          </a:xfrm>
        </p:spPr>
        <p:txBody>
          <a:bodyPr/>
          <a:lstStyle/>
          <a:p>
            <a:r>
              <a:rPr lang="en-US">
                <a:cs typeface="Posterama"/>
              </a:rPr>
              <a:t>Freedom of foreigners to visit</a:t>
            </a:r>
            <a:endParaRPr lang="en-US"/>
          </a:p>
        </p:txBody>
      </p:sp>
      <p:pic>
        <p:nvPicPr>
          <p:cNvPr id="3" name="Picture 2">
            <a:extLst>
              <a:ext uri="{FF2B5EF4-FFF2-40B4-BE49-F238E27FC236}">
                <a16:creationId xmlns:a16="http://schemas.microsoft.com/office/drawing/2014/main" id="{09E7CD34-02B5-D736-655C-67FE8444A483}"/>
              </a:ext>
            </a:extLst>
          </p:cNvPr>
          <p:cNvPicPr>
            <a:picLocks noChangeAspect="1"/>
          </p:cNvPicPr>
          <p:nvPr/>
        </p:nvPicPr>
        <p:blipFill>
          <a:blip r:embed="rId2"/>
          <a:stretch>
            <a:fillRect/>
          </a:stretch>
        </p:blipFill>
        <p:spPr>
          <a:xfrm>
            <a:off x="5026378" y="1878069"/>
            <a:ext cx="7162800" cy="4262967"/>
          </a:xfrm>
          <a:prstGeom prst="rect">
            <a:avLst/>
          </a:prstGeom>
        </p:spPr>
      </p:pic>
      <p:sp>
        <p:nvSpPr>
          <p:cNvPr id="4" name="Rectangle 3">
            <a:extLst>
              <a:ext uri="{FF2B5EF4-FFF2-40B4-BE49-F238E27FC236}">
                <a16:creationId xmlns:a16="http://schemas.microsoft.com/office/drawing/2014/main" id="{859CFDA5-4003-4681-4191-00D7D3E0C1A3}"/>
              </a:ext>
            </a:extLst>
          </p:cNvPr>
          <p:cNvSpPr/>
          <p:nvPr/>
        </p:nvSpPr>
        <p:spPr>
          <a:xfrm>
            <a:off x="2737" y="1432245"/>
            <a:ext cx="5018069" cy="5422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Times New Roman"/>
                <a:cs typeface="Times New Roman"/>
              </a:rPr>
              <a:t>The freedom of foreigners to visit a country is an important aspect of economic freedom that can have wide-ranging implications for both the host country and the visitors. </a:t>
            </a:r>
            <a:r>
              <a:rPr lang="en-US">
                <a:solidFill>
                  <a:schemeClr val="tx1"/>
                </a:solidFill>
                <a:latin typeface="Times New Roman"/>
                <a:ea typeface="+mn-lt"/>
                <a:cs typeface="+mn-lt"/>
              </a:rPr>
              <a:t>Countries that are open to foreign visitors often signal a welcoming business environment. While facilitating the freedom of foreigners to visit is beneficial for economic freedom, it is also essential for countries to implement security measures that protect their citizens and infrastructure without overly restricting access to visitors. By improving travel and tourism, countries can unlock significant economic opportunities while enhancing global connections. The highest freedom to visit is in Austria, Dominican Republic, Philippines, Poland. The lowest freedom is in Libya, Pakistan, Angola, Venezuela. </a:t>
            </a:r>
          </a:p>
        </p:txBody>
      </p:sp>
    </p:spTree>
    <p:extLst>
      <p:ext uri="{BB962C8B-B14F-4D97-AF65-F5344CB8AC3E}">
        <p14:creationId xmlns:p14="http://schemas.microsoft.com/office/powerpoint/2010/main" val="971564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38A7D-C5DE-B46A-0680-6C322A0081EA}"/>
              </a:ext>
            </a:extLst>
          </p:cNvPr>
          <p:cNvSpPr>
            <a:spLocks noGrp="1"/>
          </p:cNvSpPr>
          <p:nvPr>
            <p:ph type="title"/>
          </p:nvPr>
        </p:nvSpPr>
        <p:spPr>
          <a:xfrm>
            <a:off x="235789" y="270237"/>
            <a:ext cx="10972800" cy="807979"/>
          </a:xfrm>
        </p:spPr>
        <p:txBody>
          <a:bodyPr/>
          <a:lstStyle/>
          <a:p>
            <a:r>
              <a:rPr lang="en-US">
                <a:cs typeface="Posterama"/>
              </a:rPr>
              <a:t>Protection of foreign assets</a:t>
            </a:r>
            <a:endParaRPr lang="en-US"/>
          </a:p>
        </p:txBody>
      </p:sp>
      <p:pic>
        <p:nvPicPr>
          <p:cNvPr id="3" name="Picture 2" descr="A graph of foreign assets&#10;&#10;Description automatically generated">
            <a:extLst>
              <a:ext uri="{FF2B5EF4-FFF2-40B4-BE49-F238E27FC236}">
                <a16:creationId xmlns:a16="http://schemas.microsoft.com/office/drawing/2014/main" id="{6043D69F-B9B4-1FD0-17B6-42640F3AC5BD}"/>
              </a:ext>
            </a:extLst>
          </p:cNvPr>
          <p:cNvPicPr>
            <a:picLocks noChangeAspect="1"/>
          </p:cNvPicPr>
          <p:nvPr/>
        </p:nvPicPr>
        <p:blipFill>
          <a:blip r:embed="rId2"/>
          <a:stretch>
            <a:fillRect/>
          </a:stretch>
        </p:blipFill>
        <p:spPr>
          <a:xfrm>
            <a:off x="4715935" y="1068944"/>
            <a:ext cx="7491082" cy="4534005"/>
          </a:xfrm>
          <a:prstGeom prst="rect">
            <a:avLst/>
          </a:prstGeom>
        </p:spPr>
      </p:pic>
      <p:sp>
        <p:nvSpPr>
          <p:cNvPr id="4" name="Rectangle 3">
            <a:extLst>
              <a:ext uri="{FF2B5EF4-FFF2-40B4-BE49-F238E27FC236}">
                <a16:creationId xmlns:a16="http://schemas.microsoft.com/office/drawing/2014/main" id="{40A73653-3CC2-C78B-5406-ADCBCEE5203F}"/>
              </a:ext>
            </a:extLst>
          </p:cNvPr>
          <p:cNvSpPr/>
          <p:nvPr/>
        </p:nvSpPr>
        <p:spPr>
          <a:xfrm>
            <a:off x="131552" y="1272072"/>
            <a:ext cx="4577711" cy="5414031"/>
          </a:xfrm>
          <a:prstGeom prst="rect">
            <a:avLst/>
          </a:prstGeom>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solidFill>
                  <a:schemeClr val="tx1"/>
                </a:solidFill>
                <a:latin typeface="Times New Roman"/>
                <a:cs typeface="Times New Roman"/>
              </a:rPr>
              <a:t>The protection of foreign assets is a critical element of economic freedom, influencing international investment, trade relationships, and overall economic stability. </a:t>
            </a:r>
            <a:r>
              <a:rPr lang="en-US">
                <a:solidFill>
                  <a:schemeClr val="tx1"/>
                </a:solidFill>
                <a:latin typeface="Times New Roman"/>
                <a:ea typeface="+mn-lt"/>
                <a:cs typeface="+mn-lt"/>
              </a:rPr>
              <a:t>When foreign assets are protected, countries can attract a diverse range of investments across various sectors, including infrastructure, technology, and manufacturing. Protecting foreign assets can strengthen trade relationships between countries. Protection of foreign assets impacts investment, trade, economic development. Highest  level of protection of foreign assets are in Norway, China, Singapore, USA. Lowest level of protection of foreign assets are in Iran, Brazil, Montenegro, Chad.</a:t>
            </a:r>
            <a:endParaRPr lang="en-US">
              <a:solidFill>
                <a:schemeClr val="tx1"/>
              </a:solidFill>
              <a:latin typeface="Times New Roman"/>
              <a:cs typeface="Times New Roman"/>
            </a:endParaRPr>
          </a:p>
        </p:txBody>
      </p:sp>
    </p:spTree>
    <p:extLst>
      <p:ext uri="{BB962C8B-B14F-4D97-AF65-F5344CB8AC3E}">
        <p14:creationId xmlns:p14="http://schemas.microsoft.com/office/powerpoint/2010/main" val="1881785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1AAC0-EDF4-BEF8-0603-3FFF6DA0BEC6}"/>
              </a:ext>
            </a:extLst>
          </p:cNvPr>
          <p:cNvSpPr>
            <a:spLocks noGrp="1"/>
          </p:cNvSpPr>
          <p:nvPr>
            <p:ph type="title"/>
          </p:nvPr>
        </p:nvSpPr>
        <p:spPr>
          <a:xfrm>
            <a:off x="178279" y="183973"/>
            <a:ext cx="10972800" cy="1325563"/>
          </a:xfrm>
        </p:spPr>
        <p:txBody>
          <a:bodyPr>
            <a:normAutofit fontScale="90000"/>
          </a:bodyPr>
          <a:lstStyle/>
          <a:p>
            <a:r>
              <a:rPr lang="en-US">
                <a:cs typeface="Posterama"/>
              </a:rPr>
              <a:t>The most economic freedom countries in 2022</a:t>
            </a:r>
            <a:endParaRPr lang="en-US"/>
          </a:p>
        </p:txBody>
      </p:sp>
      <p:pic>
        <p:nvPicPr>
          <p:cNvPr id="3" name="Picture 2" descr="A screenshot of a graph&#10;&#10;Description automatically generated">
            <a:extLst>
              <a:ext uri="{FF2B5EF4-FFF2-40B4-BE49-F238E27FC236}">
                <a16:creationId xmlns:a16="http://schemas.microsoft.com/office/drawing/2014/main" id="{792A1467-2329-3935-3E9A-61EBABE4EEC1}"/>
              </a:ext>
            </a:extLst>
          </p:cNvPr>
          <p:cNvPicPr>
            <a:picLocks noChangeAspect="1"/>
          </p:cNvPicPr>
          <p:nvPr/>
        </p:nvPicPr>
        <p:blipFill>
          <a:blip r:embed="rId2"/>
          <a:stretch>
            <a:fillRect/>
          </a:stretch>
        </p:blipFill>
        <p:spPr>
          <a:xfrm>
            <a:off x="4385094" y="2204167"/>
            <a:ext cx="7806906" cy="4390610"/>
          </a:xfrm>
          <a:prstGeom prst="rect">
            <a:avLst/>
          </a:prstGeom>
        </p:spPr>
      </p:pic>
      <p:sp>
        <p:nvSpPr>
          <p:cNvPr id="4" name="Rectangle 3">
            <a:extLst>
              <a:ext uri="{FF2B5EF4-FFF2-40B4-BE49-F238E27FC236}">
                <a16:creationId xmlns:a16="http://schemas.microsoft.com/office/drawing/2014/main" id="{96823CDE-C47D-F355-46C7-B893BF433420}"/>
              </a:ext>
            </a:extLst>
          </p:cNvPr>
          <p:cNvSpPr/>
          <p:nvPr/>
        </p:nvSpPr>
        <p:spPr>
          <a:xfrm>
            <a:off x="299927" y="2815335"/>
            <a:ext cx="3965861" cy="361148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dirty="0">
                <a:solidFill>
                  <a:schemeClr val="tx1"/>
                </a:solidFill>
                <a:latin typeface="Times New Roman"/>
                <a:cs typeface="Times New Roman"/>
              </a:rPr>
              <a:t>Using our data we can conclude the most free countries in the world in 2022:</a:t>
            </a:r>
          </a:p>
          <a:p>
            <a:pPr marL="342900" indent="-342900" algn="ctr">
              <a:buAutoNum type="arabicPeriod"/>
            </a:pPr>
            <a:r>
              <a:rPr lang="en-US" dirty="0">
                <a:solidFill>
                  <a:schemeClr val="tx1"/>
                </a:solidFill>
                <a:latin typeface="Times New Roman"/>
                <a:cs typeface="Times New Roman"/>
              </a:rPr>
              <a:t>Hong Kong</a:t>
            </a:r>
          </a:p>
          <a:p>
            <a:pPr marL="342900" indent="-342900" algn="ctr">
              <a:buAutoNum type="arabicPeriod"/>
            </a:pPr>
            <a:r>
              <a:rPr lang="en-US" dirty="0">
                <a:solidFill>
                  <a:schemeClr val="tx1"/>
                </a:solidFill>
                <a:latin typeface="Times New Roman"/>
                <a:cs typeface="Times New Roman"/>
              </a:rPr>
              <a:t>Singapore</a:t>
            </a:r>
          </a:p>
          <a:p>
            <a:pPr marL="342900" indent="-342900" algn="ctr">
              <a:buAutoNum type="arabicPeriod"/>
            </a:pPr>
            <a:r>
              <a:rPr lang="en-US" dirty="0">
                <a:solidFill>
                  <a:schemeClr val="tx1"/>
                </a:solidFill>
                <a:latin typeface="Times New Roman"/>
                <a:cs typeface="Times New Roman"/>
              </a:rPr>
              <a:t>Switzerland</a:t>
            </a:r>
          </a:p>
          <a:p>
            <a:pPr marL="342900" indent="-342900" algn="ctr">
              <a:buAutoNum type="arabicPeriod"/>
            </a:pPr>
            <a:r>
              <a:rPr lang="en-US" dirty="0">
                <a:solidFill>
                  <a:schemeClr val="tx1"/>
                </a:solidFill>
                <a:latin typeface="Times New Roman"/>
                <a:cs typeface="Times New Roman"/>
              </a:rPr>
              <a:t>New Zealand</a:t>
            </a:r>
          </a:p>
          <a:p>
            <a:pPr marL="342900" indent="-342900" algn="ctr">
              <a:buAutoNum type="arabicPeriod"/>
            </a:pPr>
            <a:r>
              <a:rPr lang="en-US" dirty="0">
                <a:solidFill>
                  <a:schemeClr val="tx1"/>
                </a:solidFill>
                <a:latin typeface="Times New Roman"/>
                <a:cs typeface="Times New Roman"/>
              </a:rPr>
              <a:t>United States</a:t>
            </a:r>
          </a:p>
          <a:p>
            <a:pPr marL="342900" indent="-342900" algn="ctr">
              <a:buAutoNum type="arabicPeriod"/>
            </a:pPr>
            <a:r>
              <a:rPr lang="en-US" dirty="0">
                <a:solidFill>
                  <a:schemeClr val="tx1"/>
                </a:solidFill>
                <a:latin typeface="Times New Roman"/>
                <a:cs typeface="Times New Roman"/>
              </a:rPr>
              <a:t>Denmark and Ireland</a:t>
            </a:r>
          </a:p>
          <a:p>
            <a:pPr algn="ctr"/>
            <a:r>
              <a:rPr lang="en-US" dirty="0">
                <a:solidFill>
                  <a:schemeClr val="tx1"/>
                </a:solidFill>
                <a:latin typeface="Times New Roman"/>
                <a:cs typeface="Times New Roman"/>
              </a:rPr>
              <a:t>8. Canada</a:t>
            </a:r>
          </a:p>
          <a:p>
            <a:pPr algn="ctr"/>
            <a:r>
              <a:rPr lang="en-US" dirty="0">
                <a:solidFill>
                  <a:schemeClr val="tx1"/>
                </a:solidFill>
                <a:latin typeface="Times New Roman"/>
                <a:cs typeface="Times New Roman"/>
              </a:rPr>
              <a:t>9. Luxembourg and Australia</a:t>
            </a:r>
          </a:p>
          <a:p>
            <a:pPr algn="ctr"/>
            <a:endParaRPr lang="en-US" dirty="0">
              <a:solidFill>
                <a:schemeClr val="tx1"/>
              </a:solidFill>
              <a:latin typeface="Times New Roman"/>
              <a:cs typeface="Times New Roman"/>
            </a:endParaRPr>
          </a:p>
        </p:txBody>
      </p:sp>
    </p:spTree>
    <p:extLst>
      <p:ext uri="{BB962C8B-B14F-4D97-AF65-F5344CB8AC3E}">
        <p14:creationId xmlns:p14="http://schemas.microsoft.com/office/powerpoint/2010/main" val="2836081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6D66B-F599-BC95-C0B8-5652579C4830}"/>
              </a:ext>
            </a:extLst>
          </p:cNvPr>
          <p:cNvSpPr>
            <a:spLocks noGrp="1"/>
          </p:cNvSpPr>
          <p:nvPr>
            <p:ph type="title"/>
          </p:nvPr>
        </p:nvSpPr>
        <p:spPr>
          <a:xfrm>
            <a:off x="149525" y="183973"/>
            <a:ext cx="10972800" cy="1038016"/>
          </a:xfrm>
        </p:spPr>
        <p:txBody>
          <a:bodyPr/>
          <a:lstStyle/>
          <a:p>
            <a:r>
              <a:rPr lang="en-US">
                <a:cs typeface="Posterama"/>
              </a:rPr>
              <a:t>Our results and conclusion</a:t>
            </a:r>
            <a:endParaRPr lang="en-US"/>
          </a:p>
        </p:txBody>
      </p:sp>
      <p:pic>
        <p:nvPicPr>
          <p:cNvPr id="3" name="Picture 2" descr="Economic Freedom Index Rises | Financial Tribune">
            <a:extLst>
              <a:ext uri="{FF2B5EF4-FFF2-40B4-BE49-F238E27FC236}">
                <a16:creationId xmlns:a16="http://schemas.microsoft.com/office/drawing/2014/main" id="{02E2BDFC-8ADE-651C-E192-D71B5F6190E3}"/>
              </a:ext>
            </a:extLst>
          </p:cNvPr>
          <p:cNvPicPr>
            <a:picLocks noChangeAspect="1"/>
          </p:cNvPicPr>
          <p:nvPr/>
        </p:nvPicPr>
        <p:blipFill>
          <a:blip r:embed="rId2"/>
          <a:stretch>
            <a:fillRect/>
          </a:stretch>
        </p:blipFill>
        <p:spPr>
          <a:xfrm>
            <a:off x="4528239" y="1225220"/>
            <a:ext cx="7664391" cy="4120012"/>
          </a:xfrm>
          <a:prstGeom prst="rect">
            <a:avLst/>
          </a:prstGeom>
        </p:spPr>
      </p:pic>
      <p:sp>
        <p:nvSpPr>
          <p:cNvPr id="4" name="Rectangle 3">
            <a:extLst>
              <a:ext uri="{FF2B5EF4-FFF2-40B4-BE49-F238E27FC236}">
                <a16:creationId xmlns:a16="http://schemas.microsoft.com/office/drawing/2014/main" id="{7744A905-EF96-3252-8983-14DFABD8E4F1}"/>
              </a:ext>
            </a:extLst>
          </p:cNvPr>
          <p:cNvSpPr/>
          <p:nvPr/>
        </p:nvSpPr>
        <p:spPr>
          <a:xfrm>
            <a:off x="149449" y="2604782"/>
            <a:ext cx="4387271" cy="407554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000">
                <a:solidFill>
                  <a:schemeClr val="tx1"/>
                </a:solidFill>
                <a:latin typeface="Times New Roman"/>
                <a:cs typeface="Times New Roman"/>
              </a:rPr>
              <a:t>Today we dived into economic freedom and we saw how many different factors are important. We have looked at market and financial openness, tariffs, money growth, size of government and government investments, freedom of trade and freedom of foreigners, inflation. </a:t>
            </a:r>
            <a:r>
              <a:rPr lang="en-US" sz="2000">
                <a:solidFill>
                  <a:schemeClr val="tx1"/>
                </a:solidFill>
                <a:latin typeface="Times New Roman"/>
                <a:ea typeface="+mn-lt"/>
                <a:cs typeface="+mn-lt"/>
              </a:rPr>
              <a:t>In conclusion, economic freedom can lead to driving growth, innovation, and individual prosperity. It empowers individuals, attracts investment, contributing to overall economic development. </a:t>
            </a:r>
            <a:endParaRPr lang="en-US" sz="2000">
              <a:solidFill>
                <a:schemeClr val="tx1"/>
              </a:solidFill>
              <a:latin typeface="Times New Roman"/>
              <a:cs typeface="Times New Roman"/>
            </a:endParaRPr>
          </a:p>
        </p:txBody>
      </p:sp>
    </p:spTree>
    <p:extLst>
      <p:ext uri="{BB962C8B-B14F-4D97-AF65-F5344CB8AC3E}">
        <p14:creationId xmlns:p14="http://schemas.microsoft.com/office/powerpoint/2010/main" val="2287360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F310D-04C1-ED41-1707-E72A8107D1BB}"/>
              </a:ext>
            </a:extLst>
          </p:cNvPr>
          <p:cNvSpPr>
            <a:spLocks noGrp="1"/>
          </p:cNvSpPr>
          <p:nvPr>
            <p:ph type="title"/>
          </p:nvPr>
        </p:nvSpPr>
        <p:spPr>
          <a:xfrm>
            <a:off x="307675" y="198350"/>
            <a:ext cx="11576649" cy="1512468"/>
          </a:xfrm>
        </p:spPr>
        <p:txBody>
          <a:bodyPr>
            <a:normAutofit/>
          </a:bodyPr>
          <a:lstStyle/>
          <a:p>
            <a:r>
              <a:rPr lang="en-US">
                <a:cs typeface="Posterama"/>
              </a:rPr>
              <a:t>World Economic Freedom from 1970-2022</a:t>
            </a:r>
            <a:endParaRPr lang="en-US"/>
          </a:p>
        </p:txBody>
      </p:sp>
      <p:sp>
        <p:nvSpPr>
          <p:cNvPr id="3" name="Rectangle 2">
            <a:extLst>
              <a:ext uri="{FF2B5EF4-FFF2-40B4-BE49-F238E27FC236}">
                <a16:creationId xmlns:a16="http://schemas.microsoft.com/office/drawing/2014/main" id="{0F2FC15D-C4E2-CD0C-43C6-ABD4C53D33C5}"/>
              </a:ext>
            </a:extLst>
          </p:cNvPr>
          <p:cNvSpPr/>
          <p:nvPr/>
        </p:nvSpPr>
        <p:spPr>
          <a:xfrm>
            <a:off x="310443" y="2709333"/>
            <a:ext cx="4703527" cy="23940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Times New Roman"/>
                <a:cs typeface="Times New Roman"/>
              </a:rPr>
              <a:t>Today we are going to look at scores of  economic freedom of different countries of the world. This chart represents economic freedom in 2018. We can see that the most free countries are: USA, Australia, Norway. Least free countries are countries in South America and in Africa. </a:t>
            </a:r>
          </a:p>
        </p:txBody>
      </p:sp>
      <p:pic>
        <p:nvPicPr>
          <p:cNvPr id="4" name="Picture 3" descr="A map of the world&#10;&#10;Description automatically generated">
            <a:extLst>
              <a:ext uri="{FF2B5EF4-FFF2-40B4-BE49-F238E27FC236}">
                <a16:creationId xmlns:a16="http://schemas.microsoft.com/office/drawing/2014/main" id="{D441619E-E97B-7D9A-6529-ABE4FCDA9D22}"/>
              </a:ext>
            </a:extLst>
          </p:cNvPr>
          <p:cNvPicPr>
            <a:picLocks noChangeAspect="1"/>
          </p:cNvPicPr>
          <p:nvPr/>
        </p:nvPicPr>
        <p:blipFill>
          <a:blip r:embed="rId2"/>
          <a:stretch>
            <a:fillRect/>
          </a:stretch>
        </p:blipFill>
        <p:spPr>
          <a:xfrm>
            <a:off x="5132717" y="2372925"/>
            <a:ext cx="6757358" cy="4024341"/>
          </a:xfrm>
          <a:prstGeom prst="rect">
            <a:avLst/>
          </a:prstGeom>
        </p:spPr>
      </p:pic>
    </p:spTree>
    <p:extLst>
      <p:ext uri="{BB962C8B-B14F-4D97-AF65-F5344CB8AC3E}">
        <p14:creationId xmlns:p14="http://schemas.microsoft.com/office/powerpoint/2010/main" val="3912755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8BF742A-50EF-4EE9-855D-53E511F86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7EF79062-B5BB-45DF-810C-95A324A9D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2140699"/>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CAA3F-649E-AA9F-CA6E-40E176716A0F}"/>
              </a:ext>
            </a:extLst>
          </p:cNvPr>
          <p:cNvSpPr>
            <a:spLocks noGrp="1"/>
          </p:cNvSpPr>
          <p:nvPr>
            <p:ph type="title"/>
          </p:nvPr>
        </p:nvSpPr>
        <p:spPr>
          <a:xfrm>
            <a:off x="609600" y="669856"/>
            <a:ext cx="6658405" cy="1451174"/>
          </a:xfrm>
        </p:spPr>
        <p:txBody>
          <a:bodyPr vert="horz" lIns="91440" tIns="45720" rIns="91440" bIns="45720" rtlCol="0" anchor="ctr">
            <a:normAutofit/>
          </a:bodyPr>
          <a:lstStyle/>
          <a:p>
            <a:pPr>
              <a:lnSpc>
                <a:spcPct val="90000"/>
              </a:lnSpc>
            </a:pPr>
            <a:r>
              <a:rPr lang="en-US" sz="2400">
                <a:latin typeface="Times New Roman"/>
                <a:cs typeface="Times New Roman"/>
              </a:rPr>
              <a:t>Our second research question: What combination of Size of Government and Turnover Rate would contribute to a stronger economy?</a:t>
            </a:r>
          </a:p>
        </p:txBody>
      </p:sp>
      <p:pic>
        <p:nvPicPr>
          <p:cNvPr id="5" name="Picture 4" descr="Image result for turnover rate">
            <a:extLst>
              <a:ext uri="{FF2B5EF4-FFF2-40B4-BE49-F238E27FC236}">
                <a16:creationId xmlns:a16="http://schemas.microsoft.com/office/drawing/2014/main" id="{C683A249-D3DE-CF92-91B0-348F721F348A}"/>
              </a:ext>
            </a:extLst>
          </p:cNvPr>
          <p:cNvPicPr>
            <a:picLocks noChangeAspect="1"/>
          </p:cNvPicPr>
          <p:nvPr/>
        </p:nvPicPr>
        <p:blipFill>
          <a:blip r:embed="rId2"/>
          <a:stretch>
            <a:fillRect/>
          </a:stretch>
        </p:blipFill>
        <p:spPr>
          <a:xfrm>
            <a:off x="6960043" y="3222593"/>
            <a:ext cx="3871691" cy="2965551"/>
          </a:xfrm>
          <a:prstGeom prst="rect">
            <a:avLst/>
          </a:prstGeom>
        </p:spPr>
      </p:pic>
      <p:pic>
        <p:nvPicPr>
          <p:cNvPr id="6" name="Picture 5" descr="The True Size of Government | The Volcker Alliance">
            <a:extLst>
              <a:ext uri="{FF2B5EF4-FFF2-40B4-BE49-F238E27FC236}">
                <a16:creationId xmlns:a16="http://schemas.microsoft.com/office/drawing/2014/main" id="{DF8F6566-CCF7-1F28-4D58-9CE35E789F88}"/>
              </a:ext>
            </a:extLst>
          </p:cNvPr>
          <p:cNvPicPr>
            <a:picLocks noChangeAspect="1"/>
          </p:cNvPicPr>
          <p:nvPr/>
        </p:nvPicPr>
        <p:blipFill>
          <a:blip r:embed="rId3"/>
          <a:stretch>
            <a:fillRect/>
          </a:stretch>
        </p:blipFill>
        <p:spPr>
          <a:xfrm>
            <a:off x="1175172" y="3222593"/>
            <a:ext cx="3954068" cy="2965551"/>
          </a:xfrm>
          <a:prstGeom prst="rect">
            <a:avLst/>
          </a:prstGeom>
        </p:spPr>
      </p:pic>
    </p:spTree>
    <p:extLst>
      <p:ext uri="{BB962C8B-B14F-4D97-AF65-F5344CB8AC3E}">
        <p14:creationId xmlns:p14="http://schemas.microsoft.com/office/powerpoint/2010/main" val="1948037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6"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0E20617-5A38-4FAF-8FE0-B4C6A95F1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91E23747-C918-4EC5-811F-876AFAD74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8177" y="0"/>
            <a:ext cx="7360775" cy="6858000"/>
          </a:xfrm>
          <a:custGeom>
            <a:avLst/>
            <a:gdLst>
              <a:gd name="connsiteX0" fmla="*/ 615190 w 7360775"/>
              <a:gd name="connsiteY0" fmla="*/ 3536635 h 6858000"/>
              <a:gd name="connsiteX1" fmla="*/ 1124778 w 7360775"/>
              <a:gd name="connsiteY1" fmla="*/ 4046223 h 6858000"/>
              <a:gd name="connsiteX2" fmla="*/ 615190 w 7360775"/>
              <a:gd name="connsiteY2" fmla="*/ 4555811 h 6858000"/>
              <a:gd name="connsiteX3" fmla="*/ 105602 w 7360775"/>
              <a:gd name="connsiteY3" fmla="*/ 4046223 h 6858000"/>
              <a:gd name="connsiteX4" fmla="*/ 615190 w 7360775"/>
              <a:gd name="connsiteY4" fmla="*/ 3536635 h 6858000"/>
              <a:gd name="connsiteX5" fmla="*/ 1497780 w 7360775"/>
              <a:gd name="connsiteY5" fmla="*/ 0 h 6858000"/>
              <a:gd name="connsiteX6" fmla="*/ 1997377 w 7360775"/>
              <a:gd name="connsiteY6" fmla="*/ 0 h 6858000"/>
              <a:gd name="connsiteX7" fmla="*/ 5164844 w 7360775"/>
              <a:gd name="connsiteY7" fmla="*/ 0 h 6858000"/>
              <a:gd name="connsiteX8" fmla="*/ 5726653 w 7360775"/>
              <a:gd name="connsiteY8" fmla="*/ 0 h 6858000"/>
              <a:gd name="connsiteX9" fmla="*/ 7360775 w 7360775"/>
              <a:gd name="connsiteY9" fmla="*/ 0 h 6858000"/>
              <a:gd name="connsiteX10" fmla="*/ 7360775 w 7360775"/>
              <a:gd name="connsiteY10" fmla="*/ 6858000 h 6858000"/>
              <a:gd name="connsiteX11" fmla="*/ 5726653 w 7360775"/>
              <a:gd name="connsiteY11" fmla="*/ 6858000 h 6858000"/>
              <a:gd name="connsiteX12" fmla="*/ 1997377 w 7360775"/>
              <a:gd name="connsiteY12" fmla="*/ 6858000 h 6858000"/>
              <a:gd name="connsiteX13" fmla="*/ 311757 w 7360775"/>
              <a:gd name="connsiteY13" fmla="*/ 6858000 h 6858000"/>
              <a:gd name="connsiteX14" fmla="*/ 314130 w 7360775"/>
              <a:gd name="connsiteY14" fmla="*/ 6707670 h 6858000"/>
              <a:gd name="connsiteX15" fmla="*/ 599702 w 7360775"/>
              <a:gd name="connsiteY15" fmla="*/ 5670858 h 6858000"/>
              <a:gd name="connsiteX16" fmla="*/ 1211433 w 7360775"/>
              <a:gd name="connsiteY16" fmla="*/ 4641255 h 6858000"/>
              <a:gd name="connsiteX17" fmla="*/ 1053041 w 7360775"/>
              <a:gd name="connsiteY17" fmla="*/ 3164269 h 6858000"/>
              <a:gd name="connsiteX18" fmla="*/ 607048 w 7360775"/>
              <a:gd name="connsiteY18" fmla="*/ 2589405 h 6858000"/>
              <a:gd name="connsiteX19" fmla="*/ 1054915 w 7360775"/>
              <a:gd name="connsiteY19" fmla="*/ 1068099 h 6858000"/>
              <a:gd name="connsiteX20" fmla="*/ 1502877 w 7360775"/>
              <a:gd name="connsiteY20" fmla="*/ 419995 h 6858000"/>
              <a:gd name="connsiteX21" fmla="*/ 1505904 w 7360775"/>
              <a:gd name="connsiteY21" fmla="*/ 184996 h 6858000"/>
              <a:gd name="connsiteX22" fmla="*/ 14543 w 7360775"/>
              <a:gd name="connsiteY22" fmla="*/ 0 h 6858000"/>
              <a:gd name="connsiteX23" fmla="*/ 879351 w 7360775"/>
              <a:gd name="connsiteY23" fmla="*/ 0 h 6858000"/>
              <a:gd name="connsiteX24" fmla="*/ 892053 w 7360775"/>
              <a:gd name="connsiteY24" fmla="*/ 78052 h 6858000"/>
              <a:gd name="connsiteX25" fmla="*/ 561940 w 7360775"/>
              <a:gd name="connsiteY25" fmla="*/ 535443 h 6858000"/>
              <a:gd name="connsiteX26" fmla="*/ 15319 w 7360775"/>
              <a:gd name="connsiteY26" fmla="*/ 219852 h 6858000"/>
              <a:gd name="connsiteX27" fmla="*/ 4234 w 7360775"/>
              <a:gd name="connsiteY27" fmla="*/ 429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360775" h="6858000">
                <a:moveTo>
                  <a:pt x="615190" y="3536635"/>
                </a:moveTo>
                <a:cubicBezTo>
                  <a:pt x="896628" y="3536635"/>
                  <a:pt x="1124778" y="3764785"/>
                  <a:pt x="1124778" y="4046223"/>
                </a:cubicBezTo>
                <a:cubicBezTo>
                  <a:pt x="1124778" y="4327661"/>
                  <a:pt x="896628" y="4555811"/>
                  <a:pt x="615190" y="4555811"/>
                </a:cubicBezTo>
                <a:cubicBezTo>
                  <a:pt x="333752" y="4555811"/>
                  <a:pt x="105602" y="4327661"/>
                  <a:pt x="105602" y="4046223"/>
                </a:cubicBezTo>
                <a:cubicBezTo>
                  <a:pt x="105602" y="3764785"/>
                  <a:pt x="333752" y="3536635"/>
                  <a:pt x="615190" y="3536635"/>
                </a:cubicBezTo>
                <a:close/>
                <a:moveTo>
                  <a:pt x="1497780" y="0"/>
                </a:moveTo>
                <a:lnTo>
                  <a:pt x="1997377" y="0"/>
                </a:lnTo>
                <a:lnTo>
                  <a:pt x="5164844" y="0"/>
                </a:lnTo>
                <a:lnTo>
                  <a:pt x="5726653" y="0"/>
                </a:lnTo>
                <a:lnTo>
                  <a:pt x="7360775" y="0"/>
                </a:lnTo>
                <a:lnTo>
                  <a:pt x="7360775" y="6858000"/>
                </a:lnTo>
                <a:lnTo>
                  <a:pt x="5726653" y="6858000"/>
                </a:lnTo>
                <a:lnTo>
                  <a:pt x="1997377" y="6858000"/>
                </a:lnTo>
                <a:lnTo>
                  <a:pt x="311757" y="6858000"/>
                </a:lnTo>
                <a:lnTo>
                  <a:pt x="314130" y="6707670"/>
                </a:lnTo>
                <a:cubicBezTo>
                  <a:pt x="335132" y="6366409"/>
                  <a:pt x="433651" y="6019042"/>
                  <a:pt x="599702" y="5670858"/>
                </a:cubicBezTo>
                <a:cubicBezTo>
                  <a:pt x="770257" y="5311556"/>
                  <a:pt x="1010813" y="4986832"/>
                  <a:pt x="1211433" y="4641255"/>
                </a:cubicBezTo>
                <a:cubicBezTo>
                  <a:pt x="1493036" y="4154456"/>
                  <a:pt x="1511835" y="3622744"/>
                  <a:pt x="1053041" y="3164269"/>
                </a:cubicBezTo>
                <a:cubicBezTo>
                  <a:pt x="881977" y="2993264"/>
                  <a:pt x="700422" y="2805523"/>
                  <a:pt x="607048" y="2589405"/>
                </a:cubicBezTo>
                <a:cubicBezTo>
                  <a:pt x="366279" y="2032158"/>
                  <a:pt x="541125" y="1508061"/>
                  <a:pt x="1054915" y="1068099"/>
                </a:cubicBezTo>
                <a:cubicBezTo>
                  <a:pt x="1261027" y="891535"/>
                  <a:pt x="1489688" y="709488"/>
                  <a:pt x="1502877" y="419995"/>
                </a:cubicBezTo>
                <a:cubicBezTo>
                  <a:pt x="1506389" y="341910"/>
                  <a:pt x="1507262" y="263520"/>
                  <a:pt x="1505904" y="184996"/>
                </a:cubicBezTo>
                <a:close/>
                <a:moveTo>
                  <a:pt x="14543" y="0"/>
                </a:moveTo>
                <a:lnTo>
                  <a:pt x="879351" y="0"/>
                </a:lnTo>
                <a:lnTo>
                  <a:pt x="892053" y="78052"/>
                </a:lnTo>
                <a:cubicBezTo>
                  <a:pt x="904492" y="285271"/>
                  <a:pt x="770271" y="479621"/>
                  <a:pt x="561940" y="535443"/>
                </a:cubicBezTo>
                <a:cubicBezTo>
                  <a:pt x="323846" y="599240"/>
                  <a:pt x="79116" y="457945"/>
                  <a:pt x="15319" y="219852"/>
                </a:cubicBezTo>
                <a:cubicBezTo>
                  <a:pt x="-631" y="160329"/>
                  <a:pt x="-3762" y="100391"/>
                  <a:pt x="4234" y="429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729B850-1109-9FEF-D8E6-3B007636631A}"/>
              </a:ext>
            </a:extLst>
          </p:cNvPr>
          <p:cNvSpPr>
            <a:spLocks noGrp="1"/>
          </p:cNvSpPr>
          <p:nvPr>
            <p:ph type="title"/>
          </p:nvPr>
        </p:nvSpPr>
        <p:spPr>
          <a:xfrm>
            <a:off x="341490" y="228226"/>
            <a:ext cx="4487449" cy="1478924"/>
          </a:xfrm>
        </p:spPr>
        <p:txBody>
          <a:bodyPr vert="horz" lIns="91440" tIns="45720" rIns="91440" bIns="45720" rtlCol="0" anchor="b">
            <a:normAutofit/>
          </a:bodyPr>
          <a:lstStyle/>
          <a:p>
            <a:r>
              <a:rPr lang="en-US" kern="1200">
                <a:solidFill>
                  <a:schemeClr val="tx1"/>
                </a:solidFill>
                <a:latin typeface="+mj-lt"/>
                <a:ea typeface="+mj-ea"/>
                <a:cs typeface="+mj-cs"/>
              </a:rPr>
              <a:t>What is Turnover rate?</a:t>
            </a:r>
          </a:p>
        </p:txBody>
      </p:sp>
      <p:sp>
        <p:nvSpPr>
          <p:cNvPr id="3" name="TextBox 2">
            <a:extLst>
              <a:ext uri="{FF2B5EF4-FFF2-40B4-BE49-F238E27FC236}">
                <a16:creationId xmlns:a16="http://schemas.microsoft.com/office/drawing/2014/main" id="{6102E2A4-11C9-4474-B8BF-EB464DC19801}"/>
              </a:ext>
            </a:extLst>
          </p:cNvPr>
          <p:cNvSpPr txBox="1"/>
          <p:nvPr/>
        </p:nvSpPr>
        <p:spPr>
          <a:xfrm>
            <a:off x="342086" y="2055860"/>
            <a:ext cx="5249447" cy="458336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spcAft>
                <a:spcPts val="600"/>
              </a:spcAft>
              <a:buClr>
                <a:schemeClr val="accent5"/>
              </a:buClr>
            </a:pPr>
            <a:r>
              <a:rPr lang="en-US" sz="2200" b="1">
                <a:latin typeface="Times New Roman"/>
                <a:cs typeface="Times New Roman"/>
              </a:rPr>
              <a:t>Turnover rate-</a:t>
            </a:r>
            <a:r>
              <a:rPr lang="en-US" sz="2200">
                <a:latin typeface="Times New Roman"/>
                <a:cs typeface="Times New Roman"/>
              </a:rPr>
              <a:t> refers to the percentage of employees who leave a company within a certain time, which is then replaced by new employees. This rate is often used as an indicator of employee satisfaction, company culture, and overall operational health.</a:t>
            </a:r>
          </a:p>
          <a:p>
            <a:pPr>
              <a:spcAft>
                <a:spcPts val="600"/>
              </a:spcAft>
              <a:buClr>
                <a:schemeClr val="accent5"/>
              </a:buClr>
            </a:pPr>
            <a:r>
              <a:rPr lang="en-US" sz="2200">
                <a:latin typeface="Times New Roman"/>
                <a:cs typeface="Times New Roman"/>
              </a:rPr>
              <a:t>High turnover rates can suggest issues like poor job satisfaction, lack of career growth opportunities, or dissatisfaction with management. Conversely, a low turnover rate often signifies a healthy working environment that retains its employees effectively.</a:t>
            </a:r>
          </a:p>
        </p:txBody>
      </p:sp>
      <p:pic>
        <p:nvPicPr>
          <p:cNvPr id="6" name="Picture 5" descr="How to - and why you should - calculate turnover rate | HRMorning">
            <a:extLst>
              <a:ext uri="{FF2B5EF4-FFF2-40B4-BE49-F238E27FC236}">
                <a16:creationId xmlns:a16="http://schemas.microsoft.com/office/drawing/2014/main" id="{FF29814A-75CD-36A6-90AB-D18B4E51B482}"/>
              </a:ext>
            </a:extLst>
          </p:cNvPr>
          <p:cNvPicPr>
            <a:picLocks noChangeAspect="1"/>
          </p:cNvPicPr>
          <p:nvPr/>
        </p:nvPicPr>
        <p:blipFill>
          <a:blip r:embed="rId2"/>
          <a:stretch>
            <a:fillRect/>
          </a:stretch>
        </p:blipFill>
        <p:spPr>
          <a:xfrm>
            <a:off x="6986727" y="3654361"/>
            <a:ext cx="4592625" cy="2296312"/>
          </a:xfrm>
          <a:prstGeom prst="rect">
            <a:avLst/>
          </a:prstGeom>
        </p:spPr>
      </p:pic>
      <p:pic>
        <p:nvPicPr>
          <p:cNvPr id="4" name="Picture 3" descr="How to calculate employee turnover rate - Workable">
            <a:extLst>
              <a:ext uri="{FF2B5EF4-FFF2-40B4-BE49-F238E27FC236}">
                <a16:creationId xmlns:a16="http://schemas.microsoft.com/office/drawing/2014/main" id="{94204473-A49C-0FE5-2B24-7E061BD41A32}"/>
              </a:ext>
            </a:extLst>
          </p:cNvPr>
          <p:cNvPicPr>
            <a:picLocks noChangeAspect="1"/>
          </p:cNvPicPr>
          <p:nvPr/>
        </p:nvPicPr>
        <p:blipFill>
          <a:blip r:embed="rId3"/>
          <a:stretch>
            <a:fillRect/>
          </a:stretch>
        </p:blipFill>
        <p:spPr>
          <a:xfrm>
            <a:off x="6986726" y="1497815"/>
            <a:ext cx="4592625" cy="767882"/>
          </a:xfrm>
          <a:prstGeom prst="rect">
            <a:avLst/>
          </a:prstGeom>
        </p:spPr>
      </p:pic>
    </p:spTree>
    <p:extLst>
      <p:ext uri="{BB962C8B-B14F-4D97-AF65-F5344CB8AC3E}">
        <p14:creationId xmlns:p14="http://schemas.microsoft.com/office/powerpoint/2010/main" val="1757556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E20617-5A38-4FAF-8FE0-B4C6A95F1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1E23747-C918-4EC5-811F-876AFAD74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8177" y="0"/>
            <a:ext cx="7360775" cy="6858000"/>
          </a:xfrm>
          <a:custGeom>
            <a:avLst/>
            <a:gdLst>
              <a:gd name="connsiteX0" fmla="*/ 615190 w 7360775"/>
              <a:gd name="connsiteY0" fmla="*/ 3536635 h 6858000"/>
              <a:gd name="connsiteX1" fmla="*/ 1124778 w 7360775"/>
              <a:gd name="connsiteY1" fmla="*/ 4046223 h 6858000"/>
              <a:gd name="connsiteX2" fmla="*/ 615190 w 7360775"/>
              <a:gd name="connsiteY2" fmla="*/ 4555811 h 6858000"/>
              <a:gd name="connsiteX3" fmla="*/ 105602 w 7360775"/>
              <a:gd name="connsiteY3" fmla="*/ 4046223 h 6858000"/>
              <a:gd name="connsiteX4" fmla="*/ 615190 w 7360775"/>
              <a:gd name="connsiteY4" fmla="*/ 3536635 h 6858000"/>
              <a:gd name="connsiteX5" fmla="*/ 1497780 w 7360775"/>
              <a:gd name="connsiteY5" fmla="*/ 0 h 6858000"/>
              <a:gd name="connsiteX6" fmla="*/ 1997377 w 7360775"/>
              <a:gd name="connsiteY6" fmla="*/ 0 h 6858000"/>
              <a:gd name="connsiteX7" fmla="*/ 5164844 w 7360775"/>
              <a:gd name="connsiteY7" fmla="*/ 0 h 6858000"/>
              <a:gd name="connsiteX8" fmla="*/ 5726653 w 7360775"/>
              <a:gd name="connsiteY8" fmla="*/ 0 h 6858000"/>
              <a:gd name="connsiteX9" fmla="*/ 7360775 w 7360775"/>
              <a:gd name="connsiteY9" fmla="*/ 0 h 6858000"/>
              <a:gd name="connsiteX10" fmla="*/ 7360775 w 7360775"/>
              <a:gd name="connsiteY10" fmla="*/ 6858000 h 6858000"/>
              <a:gd name="connsiteX11" fmla="*/ 5726653 w 7360775"/>
              <a:gd name="connsiteY11" fmla="*/ 6858000 h 6858000"/>
              <a:gd name="connsiteX12" fmla="*/ 1997377 w 7360775"/>
              <a:gd name="connsiteY12" fmla="*/ 6858000 h 6858000"/>
              <a:gd name="connsiteX13" fmla="*/ 311757 w 7360775"/>
              <a:gd name="connsiteY13" fmla="*/ 6858000 h 6858000"/>
              <a:gd name="connsiteX14" fmla="*/ 314130 w 7360775"/>
              <a:gd name="connsiteY14" fmla="*/ 6707670 h 6858000"/>
              <a:gd name="connsiteX15" fmla="*/ 599702 w 7360775"/>
              <a:gd name="connsiteY15" fmla="*/ 5670858 h 6858000"/>
              <a:gd name="connsiteX16" fmla="*/ 1211433 w 7360775"/>
              <a:gd name="connsiteY16" fmla="*/ 4641255 h 6858000"/>
              <a:gd name="connsiteX17" fmla="*/ 1053041 w 7360775"/>
              <a:gd name="connsiteY17" fmla="*/ 3164269 h 6858000"/>
              <a:gd name="connsiteX18" fmla="*/ 607048 w 7360775"/>
              <a:gd name="connsiteY18" fmla="*/ 2589405 h 6858000"/>
              <a:gd name="connsiteX19" fmla="*/ 1054915 w 7360775"/>
              <a:gd name="connsiteY19" fmla="*/ 1068099 h 6858000"/>
              <a:gd name="connsiteX20" fmla="*/ 1502877 w 7360775"/>
              <a:gd name="connsiteY20" fmla="*/ 419995 h 6858000"/>
              <a:gd name="connsiteX21" fmla="*/ 1505904 w 7360775"/>
              <a:gd name="connsiteY21" fmla="*/ 184996 h 6858000"/>
              <a:gd name="connsiteX22" fmla="*/ 14543 w 7360775"/>
              <a:gd name="connsiteY22" fmla="*/ 0 h 6858000"/>
              <a:gd name="connsiteX23" fmla="*/ 879351 w 7360775"/>
              <a:gd name="connsiteY23" fmla="*/ 0 h 6858000"/>
              <a:gd name="connsiteX24" fmla="*/ 892053 w 7360775"/>
              <a:gd name="connsiteY24" fmla="*/ 78052 h 6858000"/>
              <a:gd name="connsiteX25" fmla="*/ 561940 w 7360775"/>
              <a:gd name="connsiteY25" fmla="*/ 535443 h 6858000"/>
              <a:gd name="connsiteX26" fmla="*/ 15319 w 7360775"/>
              <a:gd name="connsiteY26" fmla="*/ 219852 h 6858000"/>
              <a:gd name="connsiteX27" fmla="*/ 4234 w 7360775"/>
              <a:gd name="connsiteY27" fmla="*/ 429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360775" h="6858000">
                <a:moveTo>
                  <a:pt x="615190" y="3536635"/>
                </a:moveTo>
                <a:cubicBezTo>
                  <a:pt x="896628" y="3536635"/>
                  <a:pt x="1124778" y="3764785"/>
                  <a:pt x="1124778" y="4046223"/>
                </a:cubicBezTo>
                <a:cubicBezTo>
                  <a:pt x="1124778" y="4327661"/>
                  <a:pt x="896628" y="4555811"/>
                  <a:pt x="615190" y="4555811"/>
                </a:cubicBezTo>
                <a:cubicBezTo>
                  <a:pt x="333752" y="4555811"/>
                  <a:pt x="105602" y="4327661"/>
                  <a:pt x="105602" y="4046223"/>
                </a:cubicBezTo>
                <a:cubicBezTo>
                  <a:pt x="105602" y="3764785"/>
                  <a:pt x="333752" y="3536635"/>
                  <a:pt x="615190" y="3536635"/>
                </a:cubicBezTo>
                <a:close/>
                <a:moveTo>
                  <a:pt x="1497780" y="0"/>
                </a:moveTo>
                <a:lnTo>
                  <a:pt x="1997377" y="0"/>
                </a:lnTo>
                <a:lnTo>
                  <a:pt x="5164844" y="0"/>
                </a:lnTo>
                <a:lnTo>
                  <a:pt x="5726653" y="0"/>
                </a:lnTo>
                <a:lnTo>
                  <a:pt x="7360775" y="0"/>
                </a:lnTo>
                <a:lnTo>
                  <a:pt x="7360775" y="6858000"/>
                </a:lnTo>
                <a:lnTo>
                  <a:pt x="5726653" y="6858000"/>
                </a:lnTo>
                <a:lnTo>
                  <a:pt x="1997377" y="6858000"/>
                </a:lnTo>
                <a:lnTo>
                  <a:pt x="311757" y="6858000"/>
                </a:lnTo>
                <a:lnTo>
                  <a:pt x="314130" y="6707670"/>
                </a:lnTo>
                <a:cubicBezTo>
                  <a:pt x="335132" y="6366409"/>
                  <a:pt x="433651" y="6019042"/>
                  <a:pt x="599702" y="5670858"/>
                </a:cubicBezTo>
                <a:cubicBezTo>
                  <a:pt x="770257" y="5311556"/>
                  <a:pt x="1010813" y="4986832"/>
                  <a:pt x="1211433" y="4641255"/>
                </a:cubicBezTo>
                <a:cubicBezTo>
                  <a:pt x="1493036" y="4154456"/>
                  <a:pt x="1511835" y="3622744"/>
                  <a:pt x="1053041" y="3164269"/>
                </a:cubicBezTo>
                <a:cubicBezTo>
                  <a:pt x="881977" y="2993264"/>
                  <a:pt x="700422" y="2805523"/>
                  <a:pt x="607048" y="2589405"/>
                </a:cubicBezTo>
                <a:cubicBezTo>
                  <a:pt x="366279" y="2032158"/>
                  <a:pt x="541125" y="1508061"/>
                  <a:pt x="1054915" y="1068099"/>
                </a:cubicBezTo>
                <a:cubicBezTo>
                  <a:pt x="1261027" y="891535"/>
                  <a:pt x="1489688" y="709488"/>
                  <a:pt x="1502877" y="419995"/>
                </a:cubicBezTo>
                <a:cubicBezTo>
                  <a:pt x="1506389" y="341910"/>
                  <a:pt x="1507262" y="263520"/>
                  <a:pt x="1505904" y="184996"/>
                </a:cubicBezTo>
                <a:close/>
                <a:moveTo>
                  <a:pt x="14543" y="0"/>
                </a:moveTo>
                <a:lnTo>
                  <a:pt x="879351" y="0"/>
                </a:lnTo>
                <a:lnTo>
                  <a:pt x="892053" y="78052"/>
                </a:lnTo>
                <a:cubicBezTo>
                  <a:pt x="904492" y="285271"/>
                  <a:pt x="770271" y="479621"/>
                  <a:pt x="561940" y="535443"/>
                </a:cubicBezTo>
                <a:cubicBezTo>
                  <a:pt x="323846" y="599240"/>
                  <a:pt x="79116" y="457945"/>
                  <a:pt x="15319" y="219852"/>
                </a:cubicBezTo>
                <a:cubicBezTo>
                  <a:pt x="-631" y="160329"/>
                  <a:pt x="-3762" y="100391"/>
                  <a:pt x="4234" y="429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4">
            <a:extLst>
              <a:ext uri="{FF2B5EF4-FFF2-40B4-BE49-F238E27FC236}">
                <a16:creationId xmlns:a16="http://schemas.microsoft.com/office/drawing/2014/main" id="{BB6E6A78-895F-9679-9C0C-BF6AE009863F}"/>
              </a:ext>
            </a:extLst>
          </p:cNvPr>
          <p:cNvSpPr>
            <a:spLocks noGrp="1"/>
          </p:cNvSpPr>
          <p:nvPr>
            <p:ph type="title"/>
          </p:nvPr>
        </p:nvSpPr>
        <p:spPr>
          <a:xfrm>
            <a:off x="238451" y="123590"/>
            <a:ext cx="4543895" cy="1366036"/>
          </a:xfrm>
        </p:spPr>
        <p:txBody>
          <a:bodyPr vert="horz" lIns="91440" tIns="45720" rIns="91440" bIns="45720" rtlCol="0" anchor="b">
            <a:normAutofit fontScale="90000"/>
          </a:bodyPr>
          <a:lstStyle/>
          <a:p>
            <a:r>
              <a:rPr lang="en-US" kern="1200">
                <a:solidFill>
                  <a:schemeClr val="tx1"/>
                </a:solidFill>
                <a:latin typeface="+mj-lt"/>
                <a:ea typeface="+mj-ea"/>
                <a:cs typeface="+mj-cs"/>
              </a:rPr>
              <a:t>Types of turnover rate</a:t>
            </a:r>
          </a:p>
        </p:txBody>
      </p:sp>
      <p:sp>
        <p:nvSpPr>
          <p:cNvPr id="6" name="TextBox 5">
            <a:extLst>
              <a:ext uri="{FF2B5EF4-FFF2-40B4-BE49-F238E27FC236}">
                <a16:creationId xmlns:a16="http://schemas.microsoft.com/office/drawing/2014/main" id="{A23913C7-AE40-16CC-37DC-7126353B1D43}"/>
              </a:ext>
            </a:extLst>
          </p:cNvPr>
          <p:cNvSpPr txBox="1"/>
          <p:nvPr/>
        </p:nvSpPr>
        <p:spPr>
          <a:xfrm>
            <a:off x="384419" y="1491415"/>
            <a:ext cx="5616336" cy="51478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spcAft>
                <a:spcPts val="600"/>
              </a:spcAft>
              <a:buClr>
                <a:schemeClr val="accent5"/>
              </a:buClr>
            </a:pPr>
            <a:endParaRPr lang="en-US" b="1" dirty="0">
              <a:latin typeface="Times New Roman"/>
              <a:cs typeface="Times New Roman"/>
            </a:endParaRPr>
          </a:p>
          <a:p>
            <a:pPr>
              <a:spcAft>
                <a:spcPts val="600"/>
              </a:spcAft>
              <a:buClr>
                <a:schemeClr val="accent5"/>
              </a:buClr>
            </a:pPr>
            <a:r>
              <a:rPr lang="en-US" b="1" dirty="0">
                <a:latin typeface="Times New Roman"/>
                <a:cs typeface="Times New Roman"/>
              </a:rPr>
              <a:t>Voluntary Turnover</a:t>
            </a:r>
            <a:r>
              <a:rPr lang="en-US" dirty="0">
                <a:latin typeface="Times New Roman"/>
                <a:cs typeface="Times New Roman"/>
              </a:rPr>
              <a:t>: Employees choose to leave their jobs willingly, often for reasons like better job opportunities, career growth, dissatisfaction with their role, or work-life balance needs.</a:t>
            </a:r>
          </a:p>
          <a:p>
            <a:pPr>
              <a:spcAft>
                <a:spcPts val="600"/>
              </a:spcAft>
              <a:buClr>
                <a:schemeClr val="accent5"/>
              </a:buClr>
            </a:pPr>
            <a:r>
              <a:rPr lang="en-US" b="1" dirty="0">
                <a:latin typeface="Times New Roman"/>
                <a:cs typeface="Times New Roman"/>
              </a:rPr>
              <a:t>Involuntary Turnover</a:t>
            </a:r>
            <a:r>
              <a:rPr lang="en-US" dirty="0">
                <a:latin typeface="Times New Roman"/>
                <a:cs typeface="Times New Roman"/>
              </a:rPr>
              <a:t>: Employees are terminated by the employer due to performance issues, restructuring, layoffs, or other organizational decisions.</a:t>
            </a:r>
          </a:p>
          <a:p>
            <a:pPr>
              <a:spcAft>
                <a:spcPts val="600"/>
              </a:spcAft>
            </a:pPr>
            <a:r>
              <a:rPr lang="en-US" b="1" dirty="0">
                <a:latin typeface="Times New Roman"/>
                <a:cs typeface="Times New Roman"/>
              </a:rPr>
              <a:t>Functional Turnover</a:t>
            </a:r>
            <a:r>
              <a:rPr lang="en-US" dirty="0">
                <a:latin typeface="Times New Roman"/>
                <a:cs typeface="Times New Roman"/>
              </a:rPr>
              <a:t>: poor performers leaving the organization</a:t>
            </a:r>
          </a:p>
          <a:p>
            <a:pPr>
              <a:spcAft>
                <a:spcPts val="600"/>
              </a:spcAft>
            </a:pPr>
            <a:r>
              <a:rPr lang="en-US" b="1" dirty="0">
                <a:latin typeface="Times New Roman"/>
                <a:cs typeface="Times New Roman"/>
              </a:rPr>
              <a:t>Dysfunctional  Turnover</a:t>
            </a:r>
            <a:r>
              <a:rPr lang="en-US" dirty="0">
                <a:latin typeface="Times New Roman"/>
                <a:cs typeface="Times New Roman"/>
              </a:rPr>
              <a:t>: top performers leaving the organization</a:t>
            </a:r>
          </a:p>
          <a:p>
            <a:pPr>
              <a:spcAft>
                <a:spcPts val="600"/>
              </a:spcAft>
            </a:pPr>
            <a:r>
              <a:rPr lang="en-US" b="1" dirty="0">
                <a:latin typeface="Times New Roman"/>
                <a:cs typeface="Times New Roman"/>
              </a:rPr>
              <a:t>Unavoidable Turnover</a:t>
            </a:r>
            <a:r>
              <a:rPr lang="en-US" dirty="0">
                <a:latin typeface="Times New Roman"/>
                <a:cs typeface="Times New Roman"/>
              </a:rPr>
              <a:t>: organization has no control over the reasons</a:t>
            </a:r>
          </a:p>
          <a:p>
            <a:pPr>
              <a:spcAft>
                <a:spcPts val="600"/>
              </a:spcAft>
            </a:pPr>
            <a:r>
              <a:rPr lang="en-US" b="1" dirty="0">
                <a:latin typeface="Times New Roman"/>
                <a:cs typeface="Times New Roman"/>
              </a:rPr>
              <a:t>Avoidable Turnover</a:t>
            </a:r>
            <a:r>
              <a:rPr lang="en-US" dirty="0">
                <a:latin typeface="Times New Roman"/>
                <a:cs typeface="Times New Roman"/>
              </a:rPr>
              <a:t>: organization can influence and retain the employees. </a:t>
            </a:r>
          </a:p>
        </p:txBody>
      </p:sp>
      <p:pic>
        <p:nvPicPr>
          <p:cNvPr id="3" name="Picture 2" descr="Lower turnover of employees - 7 Strategies that work - AlignMark - 360 ...">
            <a:extLst>
              <a:ext uri="{FF2B5EF4-FFF2-40B4-BE49-F238E27FC236}">
                <a16:creationId xmlns:a16="http://schemas.microsoft.com/office/drawing/2014/main" id="{00EFCBDD-B7C2-874C-AE61-90CD264D2C91}"/>
              </a:ext>
            </a:extLst>
          </p:cNvPr>
          <p:cNvPicPr>
            <a:picLocks noChangeAspect="1"/>
          </p:cNvPicPr>
          <p:nvPr/>
        </p:nvPicPr>
        <p:blipFill>
          <a:blip r:embed="rId2"/>
          <a:stretch>
            <a:fillRect/>
          </a:stretch>
        </p:blipFill>
        <p:spPr>
          <a:xfrm>
            <a:off x="7130079" y="3462299"/>
            <a:ext cx="4305921" cy="2680436"/>
          </a:xfrm>
          <a:prstGeom prst="rect">
            <a:avLst/>
          </a:prstGeom>
        </p:spPr>
      </p:pic>
      <p:pic>
        <p:nvPicPr>
          <p:cNvPr id="2" name="Picture 1" descr="Image result for types of turnover rate">
            <a:extLst>
              <a:ext uri="{FF2B5EF4-FFF2-40B4-BE49-F238E27FC236}">
                <a16:creationId xmlns:a16="http://schemas.microsoft.com/office/drawing/2014/main" id="{A3262526-5E1F-48DB-DD1B-30CEA879BEB3}"/>
              </a:ext>
            </a:extLst>
          </p:cNvPr>
          <p:cNvPicPr>
            <a:picLocks noChangeAspect="1"/>
          </p:cNvPicPr>
          <p:nvPr/>
        </p:nvPicPr>
        <p:blipFill>
          <a:blip r:embed="rId3"/>
          <a:stretch>
            <a:fillRect/>
          </a:stretch>
        </p:blipFill>
        <p:spPr>
          <a:xfrm>
            <a:off x="6986726" y="662475"/>
            <a:ext cx="4592625" cy="2438561"/>
          </a:xfrm>
          <a:prstGeom prst="rect">
            <a:avLst/>
          </a:prstGeom>
        </p:spPr>
      </p:pic>
    </p:spTree>
    <p:extLst>
      <p:ext uri="{BB962C8B-B14F-4D97-AF65-F5344CB8AC3E}">
        <p14:creationId xmlns:p14="http://schemas.microsoft.com/office/powerpoint/2010/main" val="3230096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C973-90CA-53D1-D853-B5196062CED2}"/>
              </a:ext>
            </a:extLst>
          </p:cNvPr>
          <p:cNvSpPr>
            <a:spLocks noGrp="1"/>
          </p:cNvSpPr>
          <p:nvPr>
            <p:ph type="title"/>
          </p:nvPr>
        </p:nvSpPr>
        <p:spPr>
          <a:xfrm>
            <a:off x="200378" y="134451"/>
            <a:ext cx="10972800" cy="1113897"/>
          </a:xfrm>
        </p:spPr>
        <p:txBody>
          <a:bodyPr/>
          <a:lstStyle/>
          <a:p>
            <a:r>
              <a:rPr lang="en-US">
                <a:cs typeface="Posterama"/>
              </a:rPr>
              <a:t>What is size of government?</a:t>
            </a:r>
            <a:endParaRPr lang="en-US"/>
          </a:p>
        </p:txBody>
      </p:sp>
      <p:sp>
        <p:nvSpPr>
          <p:cNvPr id="3" name="TextBox 2">
            <a:extLst>
              <a:ext uri="{FF2B5EF4-FFF2-40B4-BE49-F238E27FC236}">
                <a16:creationId xmlns:a16="http://schemas.microsoft.com/office/drawing/2014/main" id="{15CCC397-1151-A977-8A3F-5F9F4ED64EC2}"/>
              </a:ext>
            </a:extLst>
          </p:cNvPr>
          <p:cNvSpPr txBox="1"/>
          <p:nvPr/>
        </p:nvSpPr>
        <p:spPr>
          <a:xfrm>
            <a:off x="420511" y="2410179"/>
            <a:ext cx="4097867"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latin typeface="Times New Roman"/>
                <a:cs typeface="Times New Roman"/>
              </a:rPr>
              <a:t>The </a:t>
            </a:r>
            <a:r>
              <a:rPr lang="en-US" sz="2200" b="1">
                <a:latin typeface="Times New Roman"/>
                <a:cs typeface="Times New Roman"/>
              </a:rPr>
              <a:t>size of government</a:t>
            </a:r>
            <a:r>
              <a:rPr lang="en-US" sz="2200">
                <a:latin typeface="Times New Roman"/>
                <a:cs typeface="Times New Roman"/>
              </a:rPr>
              <a:t> typically refers to the extent of government involvement in a country’s economy, often measured by the share of government expenditures in relation to the </a:t>
            </a:r>
            <a:r>
              <a:rPr lang="en-US" sz="2200" b="1">
                <a:latin typeface="Times New Roman"/>
                <a:cs typeface="Times New Roman"/>
              </a:rPr>
              <a:t>gross domestic product (GDP)</a:t>
            </a:r>
            <a:r>
              <a:rPr lang="en-US" sz="2200">
                <a:latin typeface="Times New Roman"/>
                <a:cs typeface="Times New Roman"/>
              </a:rPr>
              <a:t>. It can include different aspects such as government spending, taxation, employment, public ownership. </a:t>
            </a:r>
          </a:p>
        </p:txBody>
      </p:sp>
      <p:pic>
        <p:nvPicPr>
          <p:cNvPr id="4" name="Picture 3" descr="Government Size Worldwide | Government, Infographic website, Federal budget">
            <a:extLst>
              <a:ext uri="{FF2B5EF4-FFF2-40B4-BE49-F238E27FC236}">
                <a16:creationId xmlns:a16="http://schemas.microsoft.com/office/drawing/2014/main" id="{36E5AD31-3888-476B-C04A-BA53E04DA961}"/>
              </a:ext>
            </a:extLst>
          </p:cNvPr>
          <p:cNvPicPr>
            <a:picLocks noChangeAspect="1"/>
          </p:cNvPicPr>
          <p:nvPr/>
        </p:nvPicPr>
        <p:blipFill>
          <a:blip r:embed="rId2"/>
          <a:stretch>
            <a:fillRect/>
          </a:stretch>
        </p:blipFill>
        <p:spPr>
          <a:xfrm>
            <a:off x="4938622" y="1256222"/>
            <a:ext cx="6973020" cy="5294463"/>
          </a:xfrm>
          <a:prstGeom prst="rect">
            <a:avLst/>
          </a:prstGeom>
        </p:spPr>
      </p:pic>
    </p:spTree>
    <p:extLst>
      <p:ext uri="{BB962C8B-B14F-4D97-AF65-F5344CB8AC3E}">
        <p14:creationId xmlns:p14="http://schemas.microsoft.com/office/powerpoint/2010/main" val="690323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Index of Economic Freedom 2022: Top 10 Countries Compared">
            <a:extLst>
              <a:ext uri="{FF2B5EF4-FFF2-40B4-BE49-F238E27FC236}">
                <a16:creationId xmlns:a16="http://schemas.microsoft.com/office/drawing/2014/main" id="{12BFB307-21BB-0B38-6EA1-01CF3E3B3FDF}"/>
              </a:ext>
            </a:extLst>
          </p:cNvPr>
          <p:cNvPicPr>
            <a:picLocks noChangeAspect="1"/>
          </p:cNvPicPr>
          <p:nvPr/>
        </p:nvPicPr>
        <p:blipFill>
          <a:blip r:embed="rId2">
            <a:alphaModFix/>
          </a:blip>
          <a:srcRect/>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07EC7751-495D-487E-B212-AB1DD0DB1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
            <a:ext cx="12188952" cy="3126610"/>
          </a:xfrm>
          <a:prstGeom prst="rect">
            <a:avLst/>
          </a:prstGeom>
          <a:gradFill>
            <a:gsLst>
              <a:gs pos="100000">
                <a:srgbClr val="000000">
                  <a:alpha val="0"/>
                </a:srgbClr>
              </a:gs>
              <a:gs pos="0">
                <a:schemeClr val="tx1"/>
              </a:gs>
              <a:gs pos="36200">
                <a:srgbClr val="000000">
                  <a:alpha val="33000"/>
                </a:srgbClr>
              </a:gs>
              <a:gs pos="0">
                <a:srgbClr val="000000">
                  <a:alpha val="5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2B6D9A-675D-2B7C-4069-ED6C409DCAA8}"/>
              </a:ext>
            </a:extLst>
          </p:cNvPr>
          <p:cNvSpPr>
            <a:spLocks noGrp="1"/>
          </p:cNvSpPr>
          <p:nvPr>
            <p:ph type="title"/>
          </p:nvPr>
        </p:nvSpPr>
        <p:spPr>
          <a:xfrm>
            <a:off x="609600" y="663960"/>
            <a:ext cx="6302803" cy="1305518"/>
          </a:xfrm>
        </p:spPr>
        <p:txBody>
          <a:bodyPr vert="horz" lIns="91440" tIns="45720" rIns="91440" bIns="45720" rtlCol="0" anchor="t">
            <a:normAutofit/>
          </a:bodyPr>
          <a:lstStyle/>
          <a:p>
            <a:pPr>
              <a:lnSpc>
                <a:spcPct val="90000"/>
              </a:lnSpc>
            </a:pPr>
            <a:r>
              <a:rPr lang="en-US" sz="2600">
                <a:solidFill>
                  <a:srgbClr val="FFFFFF"/>
                </a:solidFill>
              </a:rPr>
              <a:t>Impact of size of government on economic freedom and the economy</a:t>
            </a:r>
          </a:p>
        </p:txBody>
      </p:sp>
      <p:sp>
        <p:nvSpPr>
          <p:cNvPr id="22" name="Rectangle 21">
            <a:extLst>
              <a:ext uri="{FF2B5EF4-FFF2-40B4-BE49-F238E27FC236}">
                <a16:creationId xmlns:a16="http://schemas.microsoft.com/office/drawing/2014/main" id="{8A00DF8D-2CBA-449E-B29E-B111149DF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2" y="4142197"/>
            <a:ext cx="12191999" cy="2715800"/>
          </a:xfrm>
          <a:prstGeom prst="rect">
            <a:avLst/>
          </a:prstGeom>
          <a:gradFill>
            <a:gsLst>
              <a:gs pos="100000">
                <a:srgbClr val="000000">
                  <a:alpha val="0"/>
                </a:srgbClr>
              </a:gs>
              <a:gs pos="0">
                <a:schemeClr val="tx1"/>
              </a:gs>
              <a:gs pos="55000">
                <a:srgbClr val="000000">
                  <a:alpha val="37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6329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E64E4A9-D8D0-4AE7-99BD-EFE51D6EB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AFD62F46-8DC3-4EDF-BDEF-27C439C6F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336253" cy="6858001"/>
          </a:xfrm>
          <a:custGeom>
            <a:avLst/>
            <a:gdLst>
              <a:gd name="connsiteX0" fmla="*/ 5721063 w 6336253"/>
              <a:gd name="connsiteY0" fmla="*/ 3536635 h 6858001"/>
              <a:gd name="connsiteX1" fmla="*/ 6230651 w 6336253"/>
              <a:gd name="connsiteY1" fmla="*/ 4046223 h 6858001"/>
              <a:gd name="connsiteX2" fmla="*/ 5721063 w 6336253"/>
              <a:gd name="connsiteY2" fmla="*/ 4555811 h 6858001"/>
              <a:gd name="connsiteX3" fmla="*/ 5211475 w 6336253"/>
              <a:gd name="connsiteY3" fmla="*/ 4046223 h 6858001"/>
              <a:gd name="connsiteX4" fmla="*/ 5721063 w 6336253"/>
              <a:gd name="connsiteY4" fmla="*/ 3536635 h 6858001"/>
              <a:gd name="connsiteX5" fmla="*/ 5456902 w 6336253"/>
              <a:gd name="connsiteY5" fmla="*/ 0 h 6858001"/>
              <a:gd name="connsiteX6" fmla="*/ 6321710 w 6336253"/>
              <a:gd name="connsiteY6" fmla="*/ 0 h 6858001"/>
              <a:gd name="connsiteX7" fmla="*/ 6332019 w 6336253"/>
              <a:gd name="connsiteY7" fmla="*/ 42969 h 6858001"/>
              <a:gd name="connsiteX8" fmla="*/ 6320934 w 6336253"/>
              <a:gd name="connsiteY8" fmla="*/ 219852 h 6858001"/>
              <a:gd name="connsiteX9" fmla="*/ 5774313 w 6336253"/>
              <a:gd name="connsiteY9" fmla="*/ 535443 h 6858001"/>
              <a:gd name="connsiteX10" fmla="*/ 5444200 w 6336253"/>
              <a:gd name="connsiteY10" fmla="*/ 78052 h 6858001"/>
              <a:gd name="connsiteX11" fmla="*/ 609600 w 6336253"/>
              <a:gd name="connsiteY11" fmla="*/ 0 h 6858001"/>
              <a:gd name="connsiteX12" fmla="*/ 1171409 w 6336253"/>
              <a:gd name="connsiteY12" fmla="*/ 0 h 6858001"/>
              <a:gd name="connsiteX13" fmla="*/ 4838473 w 6336253"/>
              <a:gd name="connsiteY13" fmla="*/ 0 h 6858001"/>
              <a:gd name="connsiteX14" fmla="*/ 4830349 w 6336253"/>
              <a:gd name="connsiteY14" fmla="*/ 184996 h 6858001"/>
              <a:gd name="connsiteX15" fmla="*/ 4833376 w 6336253"/>
              <a:gd name="connsiteY15" fmla="*/ 419995 h 6858001"/>
              <a:gd name="connsiteX16" fmla="*/ 5281338 w 6336253"/>
              <a:gd name="connsiteY16" fmla="*/ 1068099 h 6858001"/>
              <a:gd name="connsiteX17" fmla="*/ 5729205 w 6336253"/>
              <a:gd name="connsiteY17" fmla="*/ 2589405 h 6858001"/>
              <a:gd name="connsiteX18" fmla="*/ 5283212 w 6336253"/>
              <a:gd name="connsiteY18" fmla="*/ 3164269 h 6858001"/>
              <a:gd name="connsiteX19" fmla="*/ 5124820 w 6336253"/>
              <a:gd name="connsiteY19" fmla="*/ 4641255 h 6858001"/>
              <a:gd name="connsiteX20" fmla="*/ 5736551 w 6336253"/>
              <a:gd name="connsiteY20" fmla="*/ 5670858 h 6858001"/>
              <a:gd name="connsiteX21" fmla="*/ 6022123 w 6336253"/>
              <a:gd name="connsiteY21" fmla="*/ 6707670 h 6858001"/>
              <a:gd name="connsiteX22" fmla="*/ 6024496 w 6336253"/>
              <a:gd name="connsiteY22" fmla="*/ 6858000 h 6858001"/>
              <a:gd name="connsiteX23" fmla="*/ 2242268 w 6336253"/>
              <a:gd name="connsiteY23" fmla="*/ 6858000 h 6858001"/>
              <a:gd name="connsiteX24" fmla="*/ 2242268 w 6336253"/>
              <a:gd name="connsiteY24" fmla="*/ 6858001 h 6858001"/>
              <a:gd name="connsiteX25" fmla="*/ 0 w 6336253"/>
              <a:gd name="connsiteY25" fmla="*/ 6858001 h 6858001"/>
              <a:gd name="connsiteX26" fmla="*/ 0 w 6336253"/>
              <a:gd name="connsiteY26" fmla="*/ 1 h 6858001"/>
              <a:gd name="connsiteX27" fmla="*/ 609600 w 6336253"/>
              <a:gd name="connsiteY27"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36253" h="6858001">
                <a:moveTo>
                  <a:pt x="5721063" y="3536635"/>
                </a:moveTo>
                <a:cubicBezTo>
                  <a:pt x="6002501" y="3536635"/>
                  <a:pt x="6230651" y="3764785"/>
                  <a:pt x="6230651" y="4046223"/>
                </a:cubicBezTo>
                <a:cubicBezTo>
                  <a:pt x="6230651" y="4327661"/>
                  <a:pt x="6002501" y="4555811"/>
                  <a:pt x="5721063" y="4555811"/>
                </a:cubicBezTo>
                <a:cubicBezTo>
                  <a:pt x="5439625" y="4555811"/>
                  <a:pt x="5211475" y="4327661"/>
                  <a:pt x="5211475" y="4046223"/>
                </a:cubicBezTo>
                <a:cubicBezTo>
                  <a:pt x="5211475" y="3764785"/>
                  <a:pt x="5439625" y="3536635"/>
                  <a:pt x="5721063" y="3536635"/>
                </a:cubicBezTo>
                <a:close/>
                <a:moveTo>
                  <a:pt x="5456902" y="0"/>
                </a:moveTo>
                <a:lnTo>
                  <a:pt x="6321710" y="0"/>
                </a:lnTo>
                <a:lnTo>
                  <a:pt x="6332019" y="42969"/>
                </a:lnTo>
                <a:cubicBezTo>
                  <a:pt x="6340015" y="100391"/>
                  <a:pt x="6336884" y="160329"/>
                  <a:pt x="6320934" y="219852"/>
                </a:cubicBezTo>
                <a:cubicBezTo>
                  <a:pt x="6257137" y="457945"/>
                  <a:pt x="6012407" y="599240"/>
                  <a:pt x="5774313" y="535443"/>
                </a:cubicBezTo>
                <a:cubicBezTo>
                  <a:pt x="5565982" y="479621"/>
                  <a:pt x="5431761" y="285271"/>
                  <a:pt x="5444200" y="78052"/>
                </a:cubicBezTo>
                <a:close/>
                <a:moveTo>
                  <a:pt x="609600" y="0"/>
                </a:moveTo>
                <a:lnTo>
                  <a:pt x="1171409" y="0"/>
                </a:lnTo>
                <a:lnTo>
                  <a:pt x="4838473" y="0"/>
                </a:lnTo>
                <a:lnTo>
                  <a:pt x="4830349" y="184996"/>
                </a:lnTo>
                <a:cubicBezTo>
                  <a:pt x="4828991" y="263520"/>
                  <a:pt x="4829864" y="341910"/>
                  <a:pt x="4833376" y="419995"/>
                </a:cubicBezTo>
                <a:cubicBezTo>
                  <a:pt x="4846565" y="709488"/>
                  <a:pt x="5075226" y="891535"/>
                  <a:pt x="5281338" y="1068099"/>
                </a:cubicBezTo>
                <a:cubicBezTo>
                  <a:pt x="5795128" y="1508061"/>
                  <a:pt x="5969974" y="2032158"/>
                  <a:pt x="5729205" y="2589405"/>
                </a:cubicBezTo>
                <a:cubicBezTo>
                  <a:pt x="5635831" y="2805523"/>
                  <a:pt x="5454276" y="2993264"/>
                  <a:pt x="5283212" y="3164269"/>
                </a:cubicBezTo>
                <a:cubicBezTo>
                  <a:pt x="4824418" y="3622744"/>
                  <a:pt x="4843217" y="4154456"/>
                  <a:pt x="5124820" y="4641255"/>
                </a:cubicBezTo>
                <a:cubicBezTo>
                  <a:pt x="5325440" y="4986832"/>
                  <a:pt x="5565996" y="5311556"/>
                  <a:pt x="5736551" y="5670858"/>
                </a:cubicBezTo>
                <a:cubicBezTo>
                  <a:pt x="5902602" y="6019042"/>
                  <a:pt x="6001121" y="6366409"/>
                  <a:pt x="6022123" y="6707670"/>
                </a:cubicBezTo>
                <a:lnTo>
                  <a:pt x="6024496" y="6858000"/>
                </a:lnTo>
                <a:lnTo>
                  <a:pt x="2242268" y="6858000"/>
                </a:lnTo>
                <a:lnTo>
                  <a:pt x="2242268" y="6858001"/>
                </a:lnTo>
                <a:lnTo>
                  <a:pt x="0" y="6858001"/>
                </a:lnTo>
                <a:lnTo>
                  <a:pt x="0" y="1"/>
                </a:lnTo>
                <a:lnTo>
                  <a:pt x="60960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078257E-E56E-6D6E-8B8B-7A9946A400FC}"/>
              </a:ext>
            </a:extLst>
          </p:cNvPr>
          <p:cNvSpPr>
            <a:spLocks noGrp="1"/>
          </p:cNvSpPr>
          <p:nvPr>
            <p:ph type="title"/>
          </p:nvPr>
        </p:nvSpPr>
        <p:spPr>
          <a:xfrm>
            <a:off x="6597569" y="2448"/>
            <a:ext cx="4998942" cy="1710969"/>
          </a:xfrm>
        </p:spPr>
        <p:txBody>
          <a:bodyPr vert="horz" lIns="91440" tIns="45720" rIns="91440" bIns="45720" rtlCol="0" anchor="b">
            <a:normAutofit/>
          </a:bodyPr>
          <a:lstStyle/>
          <a:p>
            <a:pPr>
              <a:lnSpc>
                <a:spcPct val="90000"/>
              </a:lnSpc>
            </a:pPr>
            <a:r>
              <a:rPr lang="en-US" sz="3700" kern="1200">
                <a:solidFill>
                  <a:schemeClr val="tx1"/>
                </a:solidFill>
                <a:latin typeface="+mj-lt"/>
                <a:ea typeface="+mj-ea"/>
                <a:cs typeface="+mj-cs"/>
              </a:rPr>
              <a:t>Relationship between size of government and Turnover rate</a:t>
            </a:r>
          </a:p>
        </p:txBody>
      </p:sp>
      <p:sp>
        <p:nvSpPr>
          <p:cNvPr id="3" name="TextBox 2">
            <a:extLst>
              <a:ext uri="{FF2B5EF4-FFF2-40B4-BE49-F238E27FC236}">
                <a16:creationId xmlns:a16="http://schemas.microsoft.com/office/drawing/2014/main" id="{C3DD0AEC-C4B7-31FF-E01A-235E9F8D0857}"/>
              </a:ext>
            </a:extLst>
          </p:cNvPr>
          <p:cNvSpPr txBox="1"/>
          <p:nvPr/>
        </p:nvSpPr>
        <p:spPr>
          <a:xfrm>
            <a:off x="6329458" y="1719230"/>
            <a:ext cx="5746829" cy="513559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spcAft>
                <a:spcPts val="600"/>
              </a:spcAft>
              <a:buClr>
                <a:schemeClr val="accent5"/>
              </a:buClr>
            </a:pPr>
            <a:r>
              <a:rPr lang="en-US" dirty="0">
                <a:latin typeface="Times New Roman"/>
                <a:cs typeface="Times New Roman"/>
              </a:rPr>
              <a:t>To analyze the relationship between </a:t>
            </a:r>
            <a:r>
              <a:rPr lang="en-US" b="1" dirty="0">
                <a:latin typeface="Times New Roman"/>
                <a:cs typeface="Times New Roman"/>
              </a:rPr>
              <a:t>the Size of Government and Turnover Rate</a:t>
            </a:r>
            <a:r>
              <a:rPr lang="en-US" dirty="0">
                <a:latin typeface="Times New Roman"/>
                <a:cs typeface="Times New Roman"/>
              </a:rPr>
              <a:t> in contributing to a stronger economy, we can consider the following points:</a:t>
            </a:r>
          </a:p>
          <a:p>
            <a:pPr>
              <a:spcAft>
                <a:spcPts val="600"/>
              </a:spcAft>
              <a:buClr>
                <a:schemeClr val="accent5"/>
              </a:buClr>
            </a:pPr>
            <a:r>
              <a:rPr lang="en-US" b="1" dirty="0">
                <a:latin typeface="Times New Roman"/>
                <a:cs typeface="Times New Roman"/>
              </a:rPr>
              <a:t>1.Size of Government</a:t>
            </a:r>
            <a:r>
              <a:rPr lang="en-US" dirty="0">
                <a:latin typeface="Times New Roman"/>
                <a:cs typeface="Times New Roman"/>
              </a:rPr>
              <a:t>:</a:t>
            </a:r>
          </a:p>
          <a:p>
            <a:pPr lvl="1">
              <a:spcAft>
                <a:spcPts val="600"/>
              </a:spcAft>
              <a:buClr>
                <a:schemeClr val="accent5"/>
              </a:buClr>
            </a:pPr>
            <a:r>
              <a:rPr lang="en-US" dirty="0">
                <a:latin typeface="Times New Roman"/>
                <a:cs typeface="Times New Roman"/>
              </a:rPr>
              <a:t>A larger government size often indicates higher public spending, which can stimulate economic growth through infrastructure, education, and social services.</a:t>
            </a:r>
          </a:p>
          <a:p>
            <a:pPr lvl="1">
              <a:spcAft>
                <a:spcPts val="600"/>
              </a:spcAft>
              <a:buClr>
                <a:schemeClr val="accent5"/>
              </a:buClr>
            </a:pPr>
            <a:r>
              <a:rPr lang="en-US" dirty="0">
                <a:latin typeface="Times New Roman"/>
                <a:cs typeface="Times New Roman"/>
              </a:rPr>
              <a:t>However, excessive government size can lead to inefficiencies, higher taxes, and potential crowding out of private investment.</a:t>
            </a:r>
          </a:p>
          <a:p>
            <a:pPr>
              <a:spcAft>
                <a:spcPts val="600"/>
              </a:spcAft>
              <a:buClr>
                <a:schemeClr val="accent5"/>
              </a:buClr>
            </a:pPr>
            <a:r>
              <a:rPr lang="en-US" b="1" dirty="0">
                <a:latin typeface="Times New Roman"/>
                <a:cs typeface="Times New Roman"/>
              </a:rPr>
              <a:t>2. Turnover Rate</a:t>
            </a:r>
            <a:r>
              <a:rPr lang="en-US" dirty="0">
                <a:latin typeface="Times New Roman"/>
                <a:cs typeface="Times New Roman"/>
              </a:rPr>
              <a:t>:</a:t>
            </a:r>
          </a:p>
          <a:p>
            <a:pPr lvl="1">
              <a:spcAft>
                <a:spcPts val="600"/>
              </a:spcAft>
              <a:buClr>
                <a:schemeClr val="accent5"/>
              </a:buClr>
            </a:pPr>
            <a:r>
              <a:rPr lang="en-US" dirty="0">
                <a:latin typeface="Times New Roman"/>
                <a:cs typeface="Times New Roman"/>
              </a:rPr>
              <a:t>A high turnover rate in the labor market can indicate a dynamic economy where businesses are adapting to changes, leading to innovation and growth.</a:t>
            </a:r>
          </a:p>
          <a:p>
            <a:pPr lvl="1">
              <a:spcAft>
                <a:spcPts val="600"/>
              </a:spcAft>
              <a:buClr>
                <a:schemeClr val="accent5"/>
              </a:buClr>
            </a:pPr>
            <a:r>
              <a:rPr lang="en-US" dirty="0">
                <a:latin typeface="Times New Roman"/>
                <a:cs typeface="Times New Roman"/>
              </a:rPr>
              <a:t>Conversely, very high turnover can also suggest instability, which may deter investment and reduce overall productivity.</a:t>
            </a:r>
          </a:p>
        </p:txBody>
      </p:sp>
      <p:pic>
        <p:nvPicPr>
          <p:cNvPr id="4" name="Picture 3" descr="size of government | Frontier Centre For Public Policy">
            <a:extLst>
              <a:ext uri="{FF2B5EF4-FFF2-40B4-BE49-F238E27FC236}">
                <a16:creationId xmlns:a16="http://schemas.microsoft.com/office/drawing/2014/main" id="{FEE00EC2-A487-E1EF-82C1-75C14D918BB3}"/>
              </a:ext>
            </a:extLst>
          </p:cNvPr>
          <p:cNvPicPr>
            <a:picLocks noChangeAspect="1"/>
          </p:cNvPicPr>
          <p:nvPr/>
        </p:nvPicPr>
        <p:blipFill>
          <a:blip r:embed="rId2"/>
          <a:stretch>
            <a:fillRect/>
          </a:stretch>
        </p:blipFill>
        <p:spPr>
          <a:xfrm>
            <a:off x="143933" y="1309441"/>
            <a:ext cx="6195468" cy="2855501"/>
          </a:xfrm>
          <a:prstGeom prst="rect">
            <a:avLst/>
          </a:prstGeom>
        </p:spPr>
      </p:pic>
    </p:spTree>
    <p:extLst>
      <p:ext uri="{BB962C8B-B14F-4D97-AF65-F5344CB8AC3E}">
        <p14:creationId xmlns:p14="http://schemas.microsoft.com/office/powerpoint/2010/main" val="37524305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5877B0F-9A0F-4245-A013-D0E0E84F3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12D28EC-5908-4B38-A2A5-C51708906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001684"/>
          </a:xfrm>
          <a:custGeom>
            <a:avLst/>
            <a:gdLst>
              <a:gd name="connsiteX0" fmla="*/ 8930642 w 12188952"/>
              <a:gd name="connsiteY0" fmla="*/ 3558117 h 4001684"/>
              <a:gd name="connsiteX1" fmla="*/ 9143134 w 12188952"/>
              <a:gd name="connsiteY1" fmla="*/ 3680745 h 4001684"/>
              <a:gd name="connsiteX2" fmla="*/ 9043549 w 12188952"/>
              <a:gd name="connsiteY2" fmla="*/ 3978361 h 4001684"/>
              <a:gd name="connsiteX3" fmla="*/ 8745984 w 12188952"/>
              <a:gd name="connsiteY3" fmla="*/ 3878632 h 4001684"/>
              <a:gd name="connsiteX4" fmla="*/ 8845568 w 12188952"/>
              <a:gd name="connsiteY4" fmla="*/ 3581017 h 4001684"/>
              <a:gd name="connsiteX5" fmla="*/ 8930642 w 12188952"/>
              <a:gd name="connsiteY5" fmla="*/ 3558117 h 4001684"/>
              <a:gd name="connsiteX6" fmla="*/ 9842642 w 12188952"/>
              <a:gd name="connsiteY6" fmla="*/ 3003126 h 4001684"/>
              <a:gd name="connsiteX7" fmla="*/ 10272210 w 12188952"/>
              <a:gd name="connsiteY7" fmla="*/ 3251028 h 4001684"/>
              <a:gd name="connsiteX8" fmla="*/ 10070896 w 12188952"/>
              <a:gd name="connsiteY8" fmla="*/ 3852675 h 4001684"/>
              <a:gd name="connsiteX9" fmla="*/ 9469346 w 12188952"/>
              <a:gd name="connsiteY9" fmla="*/ 3651069 h 4001684"/>
              <a:gd name="connsiteX10" fmla="*/ 9670660 w 12188952"/>
              <a:gd name="connsiteY10" fmla="*/ 3049421 h 4001684"/>
              <a:gd name="connsiteX11" fmla="*/ 9842642 w 12188952"/>
              <a:gd name="connsiteY11" fmla="*/ 3003126 h 4001684"/>
              <a:gd name="connsiteX12" fmla="*/ 0 w 12188952"/>
              <a:gd name="connsiteY12" fmla="*/ 0 h 4001684"/>
              <a:gd name="connsiteX13" fmla="*/ 12188952 w 12188952"/>
              <a:gd name="connsiteY13" fmla="*/ 0 h 4001684"/>
              <a:gd name="connsiteX14" fmla="*/ 12188952 w 12188952"/>
              <a:gd name="connsiteY14" fmla="*/ 2656104 h 4001684"/>
              <a:gd name="connsiteX15" fmla="*/ 12124015 w 12188952"/>
              <a:gd name="connsiteY15" fmla="*/ 2695096 h 4001684"/>
              <a:gd name="connsiteX16" fmla="*/ 11077457 w 12188952"/>
              <a:gd name="connsiteY16" fmla="*/ 2786108 h 4001684"/>
              <a:gd name="connsiteX17" fmla="*/ 9867246 w 12188952"/>
              <a:gd name="connsiteY17" fmla="*/ 2635975 h 4001684"/>
              <a:gd name="connsiteX18" fmla="*/ 8994802 w 12188952"/>
              <a:gd name="connsiteY18" fmla="*/ 3162761 h 4001684"/>
              <a:gd name="connsiteX19" fmla="*/ 6994655 w 12188952"/>
              <a:gd name="connsiteY19" fmla="*/ 3620020 h 4001684"/>
              <a:gd name="connsiteX20" fmla="*/ 6287534 w 12188952"/>
              <a:gd name="connsiteY20" fmla="*/ 2998582 h 4001684"/>
              <a:gd name="connsiteX21" fmla="*/ 4392596 w 12188952"/>
              <a:gd name="connsiteY21" fmla="*/ 2676727 h 4001684"/>
              <a:gd name="connsiteX22" fmla="*/ 3014500 w 12188952"/>
              <a:gd name="connsiteY22" fmla="*/ 3384605 h 4001684"/>
              <a:gd name="connsiteX23" fmla="*/ 86414 w 12188952"/>
              <a:gd name="connsiteY23" fmla="*/ 3187688 h 4001684"/>
              <a:gd name="connsiteX24" fmla="*/ 0 w 12188952"/>
              <a:gd name="connsiteY24" fmla="*/ 3124949 h 400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88952" h="4001684">
                <a:moveTo>
                  <a:pt x="8930642" y="3558117"/>
                </a:moveTo>
                <a:cubicBezTo>
                  <a:pt x="9016941" y="3552764"/>
                  <a:pt x="9102130" y="3598453"/>
                  <a:pt x="9143134" y="3680745"/>
                </a:cubicBezTo>
                <a:cubicBezTo>
                  <a:pt x="9197806" y="3790470"/>
                  <a:pt x="9153221" y="3923716"/>
                  <a:pt x="9043549" y="3978361"/>
                </a:cubicBezTo>
                <a:cubicBezTo>
                  <a:pt x="8933879" y="4033005"/>
                  <a:pt x="8800655" y="3988356"/>
                  <a:pt x="8745984" y="3878632"/>
                </a:cubicBezTo>
                <a:cubicBezTo>
                  <a:pt x="8691311" y="3768908"/>
                  <a:pt x="8735897" y="3635662"/>
                  <a:pt x="8845568" y="3581017"/>
                </a:cubicBezTo>
                <a:cubicBezTo>
                  <a:pt x="8872986" y="3567356"/>
                  <a:pt x="8901875" y="3559900"/>
                  <a:pt x="8930642" y="3558117"/>
                </a:cubicBezTo>
                <a:close/>
                <a:moveTo>
                  <a:pt x="9842642" y="3003126"/>
                </a:moveTo>
                <a:cubicBezTo>
                  <a:pt x="10017101" y="2992306"/>
                  <a:pt x="10189318" y="3084669"/>
                  <a:pt x="10272210" y="3251028"/>
                </a:cubicBezTo>
                <a:cubicBezTo>
                  <a:pt x="10382732" y="3472841"/>
                  <a:pt x="10292600" y="3742208"/>
                  <a:pt x="10070896" y="3852675"/>
                </a:cubicBezTo>
                <a:cubicBezTo>
                  <a:pt x="9849191" y="3963143"/>
                  <a:pt x="9579867" y="3872881"/>
                  <a:pt x="9469346" y="3651069"/>
                </a:cubicBezTo>
                <a:cubicBezTo>
                  <a:pt x="9358824" y="3429256"/>
                  <a:pt x="9448956" y="3159889"/>
                  <a:pt x="9670660" y="3049421"/>
                </a:cubicBezTo>
                <a:cubicBezTo>
                  <a:pt x="9726087" y="3021804"/>
                  <a:pt x="9784490" y="3006732"/>
                  <a:pt x="9842642" y="3003126"/>
                </a:cubicBezTo>
                <a:close/>
                <a:moveTo>
                  <a:pt x="0" y="0"/>
                </a:moveTo>
                <a:lnTo>
                  <a:pt x="12188952" y="0"/>
                </a:lnTo>
                <a:lnTo>
                  <a:pt x="12188952" y="2656104"/>
                </a:lnTo>
                <a:lnTo>
                  <a:pt x="12124015" y="2695096"/>
                </a:lnTo>
                <a:cubicBezTo>
                  <a:pt x="11792041" y="2865921"/>
                  <a:pt x="11443617" y="2861635"/>
                  <a:pt x="11077457" y="2786108"/>
                </a:cubicBezTo>
                <a:cubicBezTo>
                  <a:pt x="10679189" y="2704243"/>
                  <a:pt x="10271734" y="2642664"/>
                  <a:pt x="9867246" y="2635975"/>
                </a:cubicBezTo>
                <a:cubicBezTo>
                  <a:pt x="9492336" y="2629994"/>
                  <a:pt x="9239136" y="2910712"/>
                  <a:pt x="8994802" y="3162761"/>
                </a:cubicBezTo>
                <a:cubicBezTo>
                  <a:pt x="8385954" y="3791061"/>
                  <a:pt x="7695268" y="3975125"/>
                  <a:pt x="6994655" y="3620020"/>
                </a:cubicBezTo>
                <a:cubicBezTo>
                  <a:pt x="6722938" y="3482305"/>
                  <a:pt x="6494843" y="3233009"/>
                  <a:pt x="6287534" y="2998582"/>
                </a:cubicBezTo>
                <a:cubicBezTo>
                  <a:pt x="5731733" y="2369874"/>
                  <a:pt x="5043559" y="2351882"/>
                  <a:pt x="4392596" y="2676727"/>
                </a:cubicBezTo>
                <a:cubicBezTo>
                  <a:pt x="3930423" y="2908250"/>
                  <a:pt x="3492022" y="3192987"/>
                  <a:pt x="3014500" y="3384605"/>
                </a:cubicBezTo>
                <a:cubicBezTo>
                  <a:pt x="1977820" y="3802792"/>
                  <a:pt x="973242" y="3783869"/>
                  <a:pt x="86414" y="3187688"/>
                </a:cubicBezTo>
                <a:lnTo>
                  <a:pt x="0" y="312494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5A6B004-BB23-94BF-87CF-4A5D802BD699}"/>
              </a:ext>
            </a:extLst>
          </p:cNvPr>
          <p:cNvSpPr>
            <a:spLocks noGrp="1"/>
          </p:cNvSpPr>
          <p:nvPr>
            <p:ph type="title"/>
          </p:nvPr>
        </p:nvSpPr>
        <p:spPr>
          <a:xfrm>
            <a:off x="73378" y="3344333"/>
            <a:ext cx="5934075" cy="2790825"/>
          </a:xfrm>
        </p:spPr>
        <p:txBody>
          <a:bodyPr vert="horz" lIns="91440" tIns="45720" rIns="91440" bIns="45720" rtlCol="0" anchor="ctr">
            <a:normAutofit/>
          </a:bodyPr>
          <a:lstStyle/>
          <a:p>
            <a:r>
              <a:rPr lang="en-US" kern="1200">
                <a:solidFill>
                  <a:schemeClr val="tx1"/>
                </a:solidFill>
                <a:latin typeface="+mj-lt"/>
                <a:ea typeface="+mj-ea"/>
                <a:cs typeface="+mj-cs"/>
              </a:rPr>
              <a:t>Combinations for a stronger economy</a:t>
            </a:r>
          </a:p>
        </p:txBody>
      </p:sp>
      <p:sp>
        <p:nvSpPr>
          <p:cNvPr id="3" name="TextBox 2">
            <a:extLst>
              <a:ext uri="{FF2B5EF4-FFF2-40B4-BE49-F238E27FC236}">
                <a16:creationId xmlns:a16="http://schemas.microsoft.com/office/drawing/2014/main" id="{A49F5D45-D6B6-2077-BD6D-0FC64FAE7626}"/>
              </a:ext>
            </a:extLst>
          </p:cNvPr>
          <p:cNvSpPr txBox="1"/>
          <p:nvPr/>
        </p:nvSpPr>
        <p:spPr>
          <a:xfrm>
            <a:off x="5319181" y="2610557"/>
            <a:ext cx="7026550" cy="424426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spcAft>
                <a:spcPts val="600"/>
              </a:spcAft>
              <a:buClr>
                <a:schemeClr val="accent5"/>
              </a:buClr>
            </a:pPr>
            <a:r>
              <a:rPr lang="en-US" sz="1600" b="1" dirty="0">
                <a:latin typeface="Times New Roman"/>
                <a:cs typeface="Times New Roman"/>
              </a:rPr>
              <a:t>         Moderate Size of Government + Moderate Turnover Rate</a:t>
            </a:r>
            <a:r>
              <a:rPr lang="en-US" sz="1600" dirty="0">
                <a:latin typeface="Times New Roman"/>
                <a:cs typeface="Times New Roman"/>
              </a:rPr>
              <a:t>:</a:t>
            </a:r>
          </a:p>
          <a:p>
            <a:pPr lvl="1">
              <a:spcAft>
                <a:spcPts val="600"/>
              </a:spcAft>
              <a:buClr>
                <a:schemeClr val="accent5"/>
              </a:buClr>
            </a:pPr>
            <a:r>
              <a:rPr lang="en-US" sz="1600" dirty="0">
                <a:latin typeface="Times New Roman"/>
                <a:cs typeface="Times New Roman"/>
              </a:rPr>
              <a:t>This combination can provide a balance where the government supports essential services and infrastructure while allowing for a stable labor market that encourages innovation and productivity.</a:t>
            </a:r>
          </a:p>
          <a:p>
            <a:pPr lvl="1">
              <a:spcAft>
                <a:spcPts val="600"/>
              </a:spcAft>
              <a:buClr>
                <a:schemeClr val="accent5"/>
              </a:buClr>
            </a:pPr>
            <a:r>
              <a:rPr lang="en-US" sz="1600" dirty="0">
                <a:latin typeface="Times New Roman"/>
                <a:cs typeface="Times New Roman"/>
              </a:rPr>
              <a:t>Countries that exemplify a </a:t>
            </a:r>
            <a:r>
              <a:rPr lang="en-US" sz="1600" b="1" dirty="0">
                <a:latin typeface="Times New Roman"/>
                <a:cs typeface="Times New Roman"/>
              </a:rPr>
              <a:t>moderate size of government</a:t>
            </a:r>
            <a:r>
              <a:rPr lang="en-US" sz="1600" dirty="0">
                <a:latin typeface="Times New Roman"/>
                <a:cs typeface="Times New Roman"/>
              </a:rPr>
              <a:t> combined with a </a:t>
            </a:r>
            <a:r>
              <a:rPr lang="en-US" sz="1600" b="1" dirty="0">
                <a:latin typeface="Times New Roman"/>
                <a:cs typeface="Times New Roman"/>
              </a:rPr>
              <a:t>moderate turnover rate</a:t>
            </a:r>
            <a:r>
              <a:rPr lang="en-US" sz="1600" dirty="0">
                <a:latin typeface="Times New Roman"/>
                <a:cs typeface="Times New Roman"/>
              </a:rPr>
              <a:t> often include:</a:t>
            </a:r>
          </a:p>
          <a:p>
            <a:pPr lvl="1">
              <a:spcAft>
                <a:spcPts val="600"/>
              </a:spcAft>
              <a:buClr>
                <a:schemeClr val="accent5"/>
              </a:buClr>
            </a:pPr>
            <a:r>
              <a:rPr lang="en-US" sz="1600" b="1" dirty="0">
                <a:latin typeface="Times New Roman"/>
                <a:cs typeface="Times New Roman"/>
              </a:rPr>
              <a:t>Germany</a:t>
            </a:r>
            <a:r>
              <a:rPr lang="en-US" sz="1600" dirty="0">
                <a:latin typeface="Times New Roman"/>
                <a:cs typeface="Times New Roman"/>
              </a:rPr>
              <a:t>: Known for its strong social market economy, Germany balances government intervention with a robust private sector, resulting in moderate turnover rates and stable economic growth.</a:t>
            </a:r>
          </a:p>
          <a:p>
            <a:pPr lvl="1">
              <a:spcAft>
                <a:spcPts val="600"/>
              </a:spcAft>
              <a:buClr>
                <a:schemeClr val="accent5"/>
              </a:buClr>
            </a:pPr>
            <a:r>
              <a:rPr lang="en-US" sz="1600" b="1" dirty="0">
                <a:latin typeface="Times New Roman"/>
                <a:cs typeface="Times New Roman"/>
              </a:rPr>
              <a:t>Canada</a:t>
            </a:r>
            <a:r>
              <a:rPr lang="en-US" sz="1600" dirty="0">
                <a:latin typeface="Times New Roman"/>
                <a:cs typeface="Times New Roman"/>
              </a:rPr>
              <a:t>: With a well-developed welfare system and a dynamic labor market, Canada maintains a moderate government size while encouraging job mobility and innovation.</a:t>
            </a:r>
          </a:p>
          <a:p>
            <a:pPr lvl="1">
              <a:spcAft>
                <a:spcPts val="600"/>
              </a:spcAft>
              <a:buClr>
                <a:schemeClr val="accent5"/>
              </a:buClr>
            </a:pPr>
            <a:r>
              <a:rPr lang="en-US" sz="1600" b="1" dirty="0">
                <a:latin typeface="Times New Roman"/>
                <a:cs typeface="Times New Roman"/>
              </a:rPr>
              <a:t>Australia</a:t>
            </a:r>
            <a:r>
              <a:rPr lang="en-US" sz="1600" dirty="0">
                <a:latin typeface="Times New Roman"/>
                <a:cs typeface="Times New Roman"/>
              </a:rPr>
              <a:t>: Australia features a relatively small government compared to its GDP, alongside a labor market that allows for moderate turnover, fostering economic resilience and adaptability.</a:t>
            </a:r>
          </a:p>
        </p:txBody>
      </p:sp>
      <p:pic>
        <p:nvPicPr>
          <p:cNvPr id="4" name="Picture 3" descr="Image result for germany flag">
            <a:extLst>
              <a:ext uri="{FF2B5EF4-FFF2-40B4-BE49-F238E27FC236}">
                <a16:creationId xmlns:a16="http://schemas.microsoft.com/office/drawing/2014/main" id="{5C79E25C-EE75-E537-3AB0-2A9B306EB8DD}"/>
              </a:ext>
            </a:extLst>
          </p:cNvPr>
          <p:cNvPicPr>
            <a:picLocks noChangeAspect="1"/>
          </p:cNvPicPr>
          <p:nvPr/>
        </p:nvPicPr>
        <p:blipFill>
          <a:blip r:embed="rId2"/>
          <a:stretch>
            <a:fillRect/>
          </a:stretch>
        </p:blipFill>
        <p:spPr>
          <a:xfrm>
            <a:off x="547322" y="231927"/>
            <a:ext cx="3227596" cy="2241048"/>
          </a:xfrm>
          <a:prstGeom prst="rect">
            <a:avLst/>
          </a:prstGeom>
        </p:spPr>
      </p:pic>
      <p:pic>
        <p:nvPicPr>
          <p:cNvPr id="6" name="Picture 5" descr="Image result for australia flag">
            <a:extLst>
              <a:ext uri="{FF2B5EF4-FFF2-40B4-BE49-F238E27FC236}">
                <a16:creationId xmlns:a16="http://schemas.microsoft.com/office/drawing/2014/main" id="{858BE823-B59D-016C-357F-07DF229206C7}"/>
              </a:ext>
            </a:extLst>
          </p:cNvPr>
          <p:cNvPicPr>
            <a:picLocks noChangeAspect="1"/>
          </p:cNvPicPr>
          <p:nvPr/>
        </p:nvPicPr>
        <p:blipFill>
          <a:blip r:embed="rId3"/>
          <a:stretch>
            <a:fillRect/>
          </a:stretch>
        </p:blipFill>
        <p:spPr>
          <a:xfrm>
            <a:off x="4305645" y="229264"/>
            <a:ext cx="3411373" cy="2241048"/>
          </a:xfrm>
          <a:prstGeom prst="rect">
            <a:avLst/>
          </a:prstGeom>
        </p:spPr>
      </p:pic>
      <p:pic>
        <p:nvPicPr>
          <p:cNvPr id="5" name="Picture 4" descr="Image result for canada flag">
            <a:extLst>
              <a:ext uri="{FF2B5EF4-FFF2-40B4-BE49-F238E27FC236}">
                <a16:creationId xmlns:a16="http://schemas.microsoft.com/office/drawing/2014/main" id="{1658D823-38B9-753C-6CF2-01A65D2242F9}"/>
              </a:ext>
            </a:extLst>
          </p:cNvPr>
          <p:cNvPicPr>
            <a:picLocks noChangeAspect="1"/>
          </p:cNvPicPr>
          <p:nvPr/>
        </p:nvPicPr>
        <p:blipFill>
          <a:blip r:embed="rId4"/>
          <a:stretch>
            <a:fillRect/>
          </a:stretch>
        </p:blipFill>
        <p:spPr>
          <a:xfrm>
            <a:off x="8098359" y="433822"/>
            <a:ext cx="3413484" cy="1837257"/>
          </a:xfrm>
          <a:prstGeom prst="rect">
            <a:avLst/>
          </a:prstGeom>
        </p:spPr>
      </p:pic>
    </p:spTree>
    <p:extLst>
      <p:ext uri="{BB962C8B-B14F-4D97-AF65-F5344CB8AC3E}">
        <p14:creationId xmlns:p14="http://schemas.microsoft.com/office/powerpoint/2010/main" val="282498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271AD-46E6-3205-2C2C-DBABD9C88B78}"/>
              </a:ext>
            </a:extLst>
          </p:cNvPr>
          <p:cNvSpPr>
            <a:spLocks noGrp="1"/>
          </p:cNvSpPr>
          <p:nvPr>
            <p:ph type="title"/>
          </p:nvPr>
        </p:nvSpPr>
        <p:spPr>
          <a:xfrm>
            <a:off x="2823" y="-105438"/>
            <a:ext cx="10972800" cy="859897"/>
          </a:xfrm>
        </p:spPr>
        <p:txBody>
          <a:bodyPr/>
          <a:lstStyle/>
          <a:p>
            <a:r>
              <a:rPr lang="en-US">
                <a:cs typeface="Posterama"/>
              </a:rPr>
              <a:t>Combination #2</a:t>
            </a:r>
            <a:endParaRPr lang="en-US"/>
          </a:p>
        </p:txBody>
      </p:sp>
      <p:sp>
        <p:nvSpPr>
          <p:cNvPr id="3" name="TextBox 2">
            <a:extLst>
              <a:ext uri="{FF2B5EF4-FFF2-40B4-BE49-F238E27FC236}">
                <a16:creationId xmlns:a16="http://schemas.microsoft.com/office/drawing/2014/main" id="{3989E0A4-9618-1B27-C821-E2A57C5675AA}"/>
              </a:ext>
            </a:extLst>
          </p:cNvPr>
          <p:cNvSpPr txBox="1"/>
          <p:nvPr/>
        </p:nvSpPr>
        <p:spPr>
          <a:xfrm>
            <a:off x="-2822" y="716845"/>
            <a:ext cx="5805309" cy="64633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20817"/>
                </a:solidFill>
                <a:latin typeface="Times New Roman"/>
                <a:cs typeface="Times New Roman"/>
              </a:rPr>
              <a:t>Larger Size of Government + Low Turnover Rate</a:t>
            </a:r>
          </a:p>
          <a:p>
            <a:pPr marL="742950" lvl="1" indent="-285750">
              <a:buFont typeface="Arial"/>
              <a:buChar char="•"/>
            </a:pPr>
            <a:r>
              <a:rPr lang="en-US">
                <a:solidFill>
                  <a:srgbClr val="020817"/>
                </a:solidFill>
                <a:latin typeface="Times New Roman"/>
                <a:ea typeface="+mn-lt"/>
                <a:cs typeface="+mn-lt"/>
              </a:rPr>
              <a:t>This may work in scenarios where government spending effectively supports job security and stability, leading to a strong economy, especially in sectors like healthcare and education.</a:t>
            </a:r>
            <a:endParaRPr lang="en-US">
              <a:latin typeface="Times New Roman"/>
              <a:cs typeface="Times New Roman"/>
            </a:endParaRPr>
          </a:p>
          <a:p>
            <a:pPr marL="742950" lvl="1" indent="-285750">
              <a:buFont typeface="Arial"/>
              <a:buChar char="•"/>
            </a:pPr>
            <a:r>
              <a:rPr lang="en-US">
                <a:solidFill>
                  <a:srgbClr val="020817"/>
                </a:solidFill>
                <a:latin typeface="Times New Roman"/>
                <a:ea typeface="+mn-lt"/>
                <a:cs typeface="+mn-lt"/>
              </a:rPr>
              <a:t>Countries that exemplify a</a:t>
            </a:r>
            <a:r>
              <a:rPr lang="en-US" b="1">
                <a:solidFill>
                  <a:srgbClr val="020817"/>
                </a:solidFill>
                <a:latin typeface="Times New Roman"/>
                <a:ea typeface="+mn-lt"/>
                <a:cs typeface="+mn-lt"/>
              </a:rPr>
              <a:t> larger size of government combined with a low turnover</a:t>
            </a:r>
            <a:r>
              <a:rPr lang="en-US">
                <a:solidFill>
                  <a:srgbClr val="020817"/>
                </a:solidFill>
                <a:latin typeface="Times New Roman"/>
                <a:ea typeface="+mn-lt"/>
                <a:cs typeface="+mn-lt"/>
              </a:rPr>
              <a:t> rate typically have extensive social welfare systems and stable labor markets. Examples include:</a:t>
            </a:r>
            <a:endParaRPr lang="en-US">
              <a:latin typeface="Times New Roman"/>
              <a:cs typeface="Times New Roman"/>
            </a:endParaRPr>
          </a:p>
          <a:p>
            <a:pPr marL="742950" lvl="1" indent="-285750">
              <a:buFont typeface="Arial"/>
              <a:buChar char="•"/>
            </a:pPr>
            <a:r>
              <a:rPr lang="en-US" b="1">
                <a:solidFill>
                  <a:srgbClr val="020817"/>
                </a:solidFill>
                <a:latin typeface="Times New Roman"/>
                <a:ea typeface="+mn-lt"/>
                <a:cs typeface="+mn-lt"/>
              </a:rPr>
              <a:t>Sweden</a:t>
            </a:r>
            <a:r>
              <a:rPr lang="en-US">
                <a:solidFill>
                  <a:srgbClr val="020817"/>
                </a:solidFill>
                <a:latin typeface="Times New Roman"/>
                <a:ea typeface="+mn-lt"/>
                <a:cs typeface="+mn-lt"/>
              </a:rPr>
              <a:t>: Known for its comprehensive welfare state, Sweden has a large government that provides extensive social services, resulting in low labor market turnover due to job security and strong employee protections.</a:t>
            </a:r>
            <a:endParaRPr lang="en-US">
              <a:latin typeface="Times New Roman"/>
              <a:cs typeface="Times New Roman"/>
            </a:endParaRPr>
          </a:p>
          <a:p>
            <a:pPr marL="742950" lvl="1" indent="-285750">
              <a:buFont typeface="Arial"/>
              <a:buChar char="•"/>
            </a:pPr>
            <a:r>
              <a:rPr lang="en-US" b="1">
                <a:solidFill>
                  <a:srgbClr val="020817"/>
                </a:solidFill>
                <a:latin typeface="Times New Roman"/>
                <a:ea typeface="+mn-lt"/>
                <a:cs typeface="+mn-lt"/>
              </a:rPr>
              <a:t>Denmark</a:t>
            </a:r>
            <a:r>
              <a:rPr lang="en-US">
                <a:solidFill>
                  <a:srgbClr val="020817"/>
                </a:solidFill>
                <a:latin typeface="Times New Roman"/>
                <a:ea typeface="+mn-lt"/>
                <a:cs typeface="+mn-lt"/>
              </a:rPr>
              <a:t>: Similar to Sweden, Denmark features a high level of government involvement in the economy, with generous unemployment benefits and job security, leading to low turnover rates.</a:t>
            </a:r>
            <a:endParaRPr lang="en-US">
              <a:latin typeface="Times New Roman"/>
              <a:cs typeface="Times New Roman"/>
            </a:endParaRPr>
          </a:p>
          <a:p>
            <a:pPr marL="742950" lvl="1" indent="-285750">
              <a:buFont typeface="Arial"/>
              <a:buChar char="•"/>
            </a:pPr>
            <a:r>
              <a:rPr lang="en-US" b="1">
                <a:solidFill>
                  <a:srgbClr val="020817"/>
                </a:solidFill>
                <a:latin typeface="Times New Roman"/>
                <a:ea typeface="+mn-lt"/>
                <a:cs typeface="+mn-lt"/>
              </a:rPr>
              <a:t>France</a:t>
            </a:r>
            <a:r>
              <a:rPr lang="en-US">
                <a:solidFill>
                  <a:srgbClr val="020817"/>
                </a:solidFill>
                <a:latin typeface="Times New Roman"/>
                <a:ea typeface="+mn-lt"/>
                <a:cs typeface="+mn-lt"/>
              </a:rPr>
              <a:t>: France has a significant government presence in the economy, with strong labor laws and protections that contribute to lower turnover rates, although it faces challenges with unemployment.</a:t>
            </a:r>
            <a:endParaRPr lang="en-US">
              <a:latin typeface="Times New Roman"/>
              <a:cs typeface="Times New Roman"/>
            </a:endParaRPr>
          </a:p>
          <a:p>
            <a:endParaRPr lang="en-US" b="1">
              <a:solidFill>
                <a:srgbClr val="020817"/>
              </a:solidFill>
              <a:latin typeface="Times New Roman"/>
              <a:cs typeface="Times New Roman"/>
            </a:endParaRPr>
          </a:p>
        </p:txBody>
      </p:sp>
      <p:pic>
        <p:nvPicPr>
          <p:cNvPr id="4" name="Picture 3" descr="Image result for sweden flag">
            <a:extLst>
              <a:ext uri="{FF2B5EF4-FFF2-40B4-BE49-F238E27FC236}">
                <a16:creationId xmlns:a16="http://schemas.microsoft.com/office/drawing/2014/main" id="{381A2312-34C2-4CD4-D734-92A3F90009F0}"/>
              </a:ext>
            </a:extLst>
          </p:cNvPr>
          <p:cNvPicPr>
            <a:picLocks noChangeAspect="1"/>
          </p:cNvPicPr>
          <p:nvPr/>
        </p:nvPicPr>
        <p:blipFill>
          <a:blip r:embed="rId2"/>
          <a:stretch>
            <a:fillRect/>
          </a:stretch>
        </p:blipFill>
        <p:spPr>
          <a:xfrm>
            <a:off x="6242225" y="313091"/>
            <a:ext cx="2981325" cy="1857375"/>
          </a:xfrm>
          <a:prstGeom prst="rect">
            <a:avLst/>
          </a:prstGeom>
        </p:spPr>
      </p:pic>
      <p:pic>
        <p:nvPicPr>
          <p:cNvPr id="5" name="Picture 4" descr="Image result for denmark flag">
            <a:extLst>
              <a:ext uri="{FF2B5EF4-FFF2-40B4-BE49-F238E27FC236}">
                <a16:creationId xmlns:a16="http://schemas.microsoft.com/office/drawing/2014/main" id="{AB0D6E6A-095C-A4B2-8DA1-BA9799339AE7}"/>
              </a:ext>
            </a:extLst>
          </p:cNvPr>
          <p:cNvPicPr>
            <a:picLocks noChangeAspect="1"/>
          </p:cNvPicPr>
          <p:nvPr/>
        </p:nvPicPr>
        <p:blipFill>
          <a:blip r:embed="rId3"/>
          <a:stretch>
            <a:fillRect/>
          </a:stretch>
        </p:blipFill>
        <p:spPr>
          <a:xfrm>
            <a:off x="8614464" y="2289056"/>
            <a:ext cx="3071902" cy="2279889"/>
          </a:xfrm>
          <a:prstGeom prst="rect">
            <a:avLst/>
          </a:prstGeom>
        </p:spPr>
      </p:pic>
      <p:pic>
        <p:nvPicPr>
          <p:cNvPr id="6" name="Picture 5" descr="Image result for france flag">
            <a:extLst>
              <a:ext uri="{FF2B5EF4-FFF2-40B4-BE49-F238E27FC236}">
                <a16:creationId xmlns:a16="http://schemas.microsoft.com/office/drawing/2014/main" id="{88E59F4D-2CE8-B0EC-914B-93DF309DDC61}"/>
              </a:ext>
            </a:extLst>
          </p:cNvPr>
          <p:cNvPicPr>
            <a:picLocks noChangeAspect="1"/>
          </p:cNvPicPr>
          <p:nvPr/>
        </p:nvPicPr>
        <p:blipFill>
          <a:blip r:embed="rId4"/>
          <a:stretch>
            <a:fillRect/>
          </a:stretch>
        </p:blipFill>
        <p:spPr>
          <a:xfrm>
            <a:off x="5927126" y="4575235"/>
            <a:ext cx="2686050" cy="1790700"/>
          </a:xfrm>
          <a:prstGeom prst="rect">
            <a:avLst/>
          </a:prstGeom>
        </p:spPr>
      </p:pic>
    </p:spTree>
    <p:extLst>
      <p:ext uri="{BB962C8B-B14F-4D97-AF65-F5344CB8AC3E}">
        <p14:creationId xmlns:p14="http://schemas.microsoft.com/office/powerpoint/2010/main" val="2983095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D9441-8BF7-FCE5-37C7-79DFDABE5513}"/>
              </a:ext>
            </a:extLst>
          </p:cNvPr>
          <p:cNvSpPr>
            <a:spLocks noGrp="1"/>
          </p:cNvSpPr>
          <p:nvPr>
            <p:ph type="title"/>
          </p:nvPr>
        </p:nvSpPr>
        <p:spPr>
          <a:xfrm>
            <a:off x="120503" y="529"/>
            <a:ext cx="10972800" cy="822356"/>
          </a:xfrm>
        </p:spPr>
        <p:txBody>
          <a:bodyPr/>
          <a:lstStyle/>
          <a:p>
            <a:r>
              <a:rPr lang="en-US">
                <a:cs typeface="Posterama"/>
              </a:rPr>
              <a:t>Combination #3</a:t>
            </a:r>
            <a:endParaRPr lang="en-US"/>
          </a:p>
        </p:txBody>
      </p:sp>
      <p:sp>
        <p:nvSpPr>
          <p:cNvPr id="3" name="TextBox 2">
            <a:extLst>
              <a:ext uri="{FF2B5EF4-FFF2-40B4-BE49-F238E27FC236}">
                <a16:creationId xmlns:a16="http://schemas.microsoft.com/office/drawing/2014/main" id="{E3A877A7-2ED6-ECD9-4CF6-45BB18EDEF2B}"/>
              </a:ext>
            </a:extLst>
          </p:cNvPr>
          <p:cNvSpPr txBox="1"/>
          <p:nvPr/>
        </p:nvSpPr>
        <p:spPr>
          <a:xfrm>
            <a:off x="215767" y="822543"/>
            <a:ext cx="5763510" cy="64633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20817"/>
                </a:solidFill>
                <a:latin typeface="Times New Roman"/>
                <a:cs typeface="Times New Roman"/>
              </a:rPr>
              <a:t>Smaller Size of Government + High Turnover Rate</a:t>
            </a:r>
          </a:p>
          <a:p>
            <a:pPr lvl="1"/>
            <a:r>
              <a:rPr lang="en-US" dirty="0">
                <a:solidFill>
                  <a:srgbClr val="020817"/>
                </a:solidFill>
                <a:latin typeface="Times New Roman"/>
                <a:ea typeface="+mn-lt"/>
                <a:cs typeface="+mn-lt"/>
              </a:rPr>
              <a:t>This could foster a highly competitive environment, encouraging entrepreneurship and innovation, but may risk underfunding essential services.</a:t>
            </a:r>
            <a:endParaRPr lang="en-US">
              <a:latin typeface="Times New Roman"/>
              <a:cs typeface="Times New Roman"/>
            </a:endParaRPr>
          </a:p>
          <a:p>
            <a:pPr lvl="1">
              <a:buFont typeface="Arial"/>
              <a:buChar char="•"/>
            </a:pPr>
            <a:r>
              <a:rPr lang="en-US" dirty="0">
                <a:solidFill>
                  <a:srgbClr val="020817"/>
                </a:solidFill>
                <a:latin typeface="Times New Roman"/>
                <a:ea typeface="+mn-lt"/>
                <a:cs typeface="+mn-lt"/>
              </a:rPr>
              <a:t>Countries that exemplify a </a:t>
            </a:r>
            <a:r>
              <a:rPr lang="en-US" b="1" dirty="0">
                <a:solidFill>
                  <a:srgbClr val="020817"/>
                </a:solidFill>
                <a:latin typeface="Times New Roman"/>
                <a:ea typeface="+mn-lt"/>
                <a:cs typeface="+mn-lt"/>
              </a:rPr>
              <a:t>smaller size of government combined with a high turnover rate</a:t>
            </a:r>
            <a:r>
              <a:rPr lang="en-US" dirty="0">
                <a:solidFill>
                  <a:srgbClr val="020817"/>
                </a:solidFill>
                <a:latin typeface="Times New Roman"/>
                <a:ea typeface="+mn-lt"/>
                <a:cs typeface="+mn-lt"/>
              </a:rPr>
              <a:t> typically have less government intervention in the economy, fostering a dynamic labor market. Examples include:</a:t>
            </a:r>
            <a:endParaRPr lang="en-US" dirty="0">
              <a:solidFill>
                <a:srgbClr val="020817"/>
              </a:solidFill>
              <a:latin typeface="Times New Roman"/>
              <a:cs typeface="Times New Roman"/>
            </a:endParaRPr>
          </a:p>
          <a:p>
            <a:pPr lvl="1">
              <a:buFont typeface="Arial"/>
              <a:buChar char="•"/>
            </a:pPr>
            <a:r>
              <a:rPr lang="en-US" b="1" dirty="0">
                <a:solidFill>
                  <a:srgbClr val="020817"/>
                </a:solidFill>
                <a:latin typeface="Times New Roman"/>
                <a:ea typeface="+mn-lt"/>
                <a:cs typeface="+mn-lt"/>
              </a:rPr>
              <a:t>United States</a:t>
            </a:r>
            <a:r>
              <a:rPr lang="en-US" dirty="0">
                <a:solidFill>
                  <a:srgbClr val="020817"/>
                </a:solidFill>
                <a:latin typeface="Times New Roman"/>
                <a:ea typeface="+mn-lt"/>
                <a:cs typeface="+mn-lt"/>
              </a:rPr>
              <a:t>: The U.S. has a relatively small government size compared to its GDP, with a high turnover rate in the labor market, driven by a culture of entrepreneurship and innovation.</a:t>
            </a:r>
            <a:endParaRPr lang="en-US">
              <a:latin typeface="Times New Roman"/>
              <a:cs typeface="Times New Roman"/>
            </a:endParaRPr>
          </a:p>
          <a:p>
            <a:pPr lvl="1">
              <a:buFont typeface="Arial"/>
              <a:buChar char="•"/>
            </a:pPr>
            <a:r>
              <a:rPr lang="en-US" b="1" dirty="0">
                <a:solidFill>
                  <a:srgbClr val="020817"/>
                </a:solidFill>
                <a:latin typeface="Times New Roman"/>
                <a:ea typeface="+mn-lt"/>
                <a:cs typeface="+mn-lt"/>
              </a:rPr>
              <a:t>Singapore</a:t>
            </a:r>
            <a:r>
              <a:rPr lang="en-US" dirty="0">
                <a:solidFill>
                  <a:srgbClr val="020817"/>
                </a:solidFill>
                <a:latin typeface="Times New Roman"/>
                <a:ea typeface="+mn-lt"/>
                <a:cs typeface="+mn-lt"/>
              </a:rPr>
              <a:t>: Known for its pro-business environment and minimal government intervention, Singapore experiences high labor market mobility, allowing for rapid adaptation to economic changes.</a:t>
            </a:r>
            <a:endParaRPr lang="en-US">
              <a:latin typeface="Times New Roman"/>
              <a:cs typeface="Times New Roman"/>
            </a:endParaRPr>
          </a:p>
          <a:p>
            <a:pPr lvl="1">
              <a:buFont typeface="Arial"/>
              <a:buChar char="•"/>
            </a:pPr>
            <a:r>
              <a:rPr lang="en-US" b="1" dirty="0">
                <a:solidFill>
                  <a:srgbClr val="020817"/>
                </a:solidFill>
                <a:latin typeface="Times New Roman"/>
                <a:ea typeface="+mn-lt"/>
                <a:cs typeface="+mn-lt"/>
              </a:rPr>
              <a:t>New Zealand</a:t>
            </a:r>
            <a:r>
              <a:rPr lang="en-US" dirty="0">
                <a:solidFill>
                  <a:srgbClr val="020817"/>
                </a:solidFill>
                <a:latin typeface="Times New Roman"/>
                <a:ea typeface="+mn-lt"/>
                <a:cs typeface="+mn-lt"/>
              </a:rPr>
              <a:t>: With a smaller government footprint, New Zealand encourages a flexible labor market, resulting in higher turnover rates as businesses and workers adapt to changing economic conditions.</a:t>
            </a:r>
            <a:endParaRPr lang="en-US">
              <a:latin typeface="Times New Roman"/>
              <a:cs typeface="Times New Roman"/>
            </a:endParaRPr>
          </a:p>
          <a:p>
            <a:pPr marL="742950" lvl="1" indent="-285750">
              <a:buFont typeface="Arial"/>
              <a:buChar char="•"/>
            </a:pPr>
            <a:endParaRPr lang="en-US" dirty="0">
              <a:solidFill>
                <a:srgbClr val="020817"/>
              </a:solidFill>
              <a:latin typeface="Times New Roman"/>
              <a:cs typeface="Times New Roman"/>
            </a:endParaRPr>
          </a:p>
          <a:p>
            <a:endParaRPr lang="en-US" b="1" dirty="0">
              <a:solidFill>
                <a:srgbClr val="020817"/>
              </a:solidFill>
              <a:latin typeface="Times New Roman"/>
              <a:cs typeface="Times New Roman"/>
            </a:endParaRPr>
          </a:p>
        </p:txBody>
      </p:sp>
      <p:pic>
        <p:nvPicPr>
          <p:cNvPr id="4" name="Picture 3" descr="Image result for usa flag">
            <a:extLst>
              <a:ext uri="{FF2B5EF4-FFF2-40B4-BE49-F238E27FC236}">
                <a16:creationId xmlns:a16="http://schemas.microsoft.com/office/drawing/2014/main" id="{09281D68-97DD-613E-2F0A-ED5E85F0F2A3}"/>
              </a:ext>
            </a:extLst>
          </p:cNvPr>
          <p:cNvPicPr>
            <a:picLocks noChangeAspect="1"/>
          </p:cNvPicPr>
          <p:nvPr/>
        </p:nvPicPr>
        <p:blipFill>
          <a:blip r:embed="rId2"/>
          <a:stretch>
            <a:fillRect/>
          </a:stretch>
        </p:blipFill>
        <p:spPr>
          <a:xfrm>
            <a:off x="6463314" y="565518"/>
            <a:ext cx="2628900" cy="1752600"/>
          </a:xfrm>
          <a:prstGeom prst="rect">
            <a:avLst/>
          </a:prstGeom>
        </p:spPr>
      </p:pic>
      <p:pic>
        <p:nvPicPr>
          <p:cNvPr id="5" name="Picture 4" descr="Image result for singapore flag">
            <a:extLst>
              <a:ext uri="{FF2B5EF4-FFF2-40B4-BE49-F238E27FC236}">
                <a16:creationId xmlns:a16="http://schemas.microsoft.com/office/drawing/2014/main" id="{5CB6FF79-A7D8-4934-3963-6ECC2667470D}"/>
              </a:ext>
            </a:extLst>
          </p:cNvPr>
          <p:cNvPicPr>
            <a:picLocks noChangeAspect="1"/>
          </p:cNvPicPr>
          <p:nvPr/>
        </p:nvPicPr>
        <p:blipFill>
          <a:blip r:embed="rId3"/>
          <a:stretch>
            <a:fillRect/>
          </a:stretch>
        </p:blipFill>
        <p:spPr>
          <a:xfrm>
            <a:off x="9264163" y="2574734"/>
            <a:ext cx="2790825" cy="1809750"/>
          </a:xfrm>
          <a:prstGeom prst="rect">
            <a:avLst/>
          </a:prstGeom>
        </p:spPr>
      </p:pic>
      <p:pic>
        <p:nvPicPr>
          <p:cNvPr id="6" name="Picture 5" descr="Image result for new zealand flag">
            <a:extLst>
              <a:ext uri="{FF2B5EF4-FFF2-40B4-BE49-F238E27FC236}">
                <a16:creationId xmlns:a16="http://schemas.microsoft.com/office/drawing/2014/main" id="{FFDD4C38-7F87-0354-ED0E-081A055A0E7F}"/>
              </a:ext>
            </a:extLst>
          </p:cNvPr>
          <p:cNvPicPr>
            <a:picLocks noChangeAspect="1"/>
          </p:cNvPicPr>
          <p:nvPr/>
        </p:nvPicPr>
        <p:blipFill>
          <a:blip r:embed="rId4"/>
          <a:stretch>
            <a:fillRect/>
          </a:stretch>
        </p:blipFill>
        <p:spPr>
          <a:xfrm>
            <a:off x="6206139" y="4810125"/>
            <a:ext cx="3133725" cy="1762125"/>
          </a:xfrm>
          <a:prstGeom prst="rect">
            <a:avLst/>
          </a:prstGeom>
        </p:spPr>
      </p:pic>
    </p:spTree>
    <p:extLst>
      <p:ext uri="{BB962C8B-B14F-4D97-AF65-F5344CB8AC3E}">
        <p14:creationId xmlns:p14="http://schemas.microsoft.com/office/powerpoint/2010/main" val="3159560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488D0-A230-4E9A-877F-8679C62AB5ED}"/>
              </a:ext>
            </a:extLst>
          </p:cNvPr>
          <p:cNvSpPr>
            <a:spLocks noGrp="1"/>
          </p:cNvSpPr>
          <p:nvPr>
            <p:ph type="title"/>
          </p:nvPr>
        </p:nvSpPr>
        <p:spPr>
          <a:xfrm>
            <a:off x="426" y="-66300"/>
            <a:ext cx="10972800" cy="775230"/>
          </a:xfrm>
        </p:spPr>
        <p:txBody>
          <a:bodyPr>
            <a:normAutofit fontScale="90000"/>
          </a:bodyPr>
          <a:lstStyle/>
          <a:p>
            <a:r>
              <a:rPr lang="en-US">
                <a:cs typeface="Posterama"/>
              </a:rPr>
              <a:t>The best combination for a stronger economy</a:t>
            </a:r>
            <a:endParaRPr lang="en-US"/>
          </a:p>
        </p:txBody>
      </p:sp>
      <p:sp>
        <p:nvSpPr>
          <p:cNvPr id="3" name="TextBox 2">
            <a:extLst>
              <a:ext uri="{FF2B5EF4-FFF2-40B4-BE49-F238E27FC236}">
                <a16:creationId xmlns:a16="http://schemas.microsoft.com/office/drawing/2014/main" id="{9BD4CFD8-D39E-4763-CC6D-9AE9F07014DC}"/>
              </a:ext>
            </a:extLst>
          </p:cNvPr>
          <p:cNvSpPr txBox="1"/>
          <p:nvPr/>
        </p:nvSpPr>
        <p:spPr>
          <a:xfrm>
            <a:off x="5964" y="939694"/>
            <a:ext cx="8554846"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cs typeface="Times New Roman"/>
              </a:rPr>
              <a:t>Countries that exhibit a </a:t>
            </a:r>
            <a:r>
              <a:rPr lang="en-US" b="1" dirty="0">
                <a:latin typeface="Times New Roman"/>
                <a:cs typeface="Times New Roman"/>
              </a:rPr>
              <a:t>moderate government size</a:t>
            </a:r>
            <a:r>
              <a:rPr lang="en-US" dirty="0">
                <a:latin typeface="Times New Roman"/>
                <a:cs typeface="Times New Roman"/>
              </a:rPr>
              <a:t> combined with a </a:t>
            </a:r>
            <a:r>
              <a:rPr lang="en-US" b="1" dirty="0">
                <a:latin typeface="Times New Roman"/>
                <a:cs typeface="Times New Roman"/>
              </a:rPr>
              <a:t>balanced turnover rate</a:t>
            </a:r>
            <a:r>
              <a:rPr lang="en-US" dirty="0">
                <a:latin typeface="Times New Roman"/>
                <a:cs typeface="Times New Roman"/>
              </a:rPr>
              <a:t> tend to foster strong, stable economies. Here are a few examples:</a:t>
            </a:r>
          </a:p>
          <a:p>
            <a:r>
              <a:rPr lang="en-US" b="1" dirty="0">
                <a:latin typeface="Times New Roman"/>
                <a:cs typeface="Times New Roman"/>
              </a:rPr>
              <a:t>1. Germany</a:t>
            </a:r>
          </a:p>
          <a:p>
            <a:pPr>
              <a:buFont typeface=""/>
              <a:buChar char="•"/>
            </a:pPr>
            <a:r>
              <a:rPr lang="en-US" b="1" dirty="0">
                <a:latin typeface="Times New Roman"/>
                <a:cs typeface="Times New Roman"/>
              </a:rPr>
              <a:t>Moderate Government Size</a:t>
            </a:r>
            <a:r>
              <a:rPr lang="en-US" dirty="0">
                <a:latin typeface="Times New Roman"/>
                <a:cs typeface="Times New Roman"/>
              </a:rPr>
              <a:t>: Germany has a well-developed social welfare system, but it maintains a relatively moderate government size compared to its GDP, focusing on efficiency and investment in key sectors like education, healthcare, and infrastructure.</a:t>
            </a:r>
          </a:p>
          <a:p>
            <a:pPr>
              <a:buFont typeface=""/>
              <a:buChar char="•"/>
            </a:pPr>
            <a:r>
              <a:rPr lang="en-US" b="1" dirty="0">
                <a:latin typeface="Times New Roman"/>
                <a:cs typeface="Times New Roman"/>
              </a:rPr>
              <a:t>Balanced Turnover Rate</a:t>
            </a:r>
            <a:r>
              <a:rPr lang="en-US" dirty="0">
                <a:latin typeface="Times New Roman"/>
                <a:cs typeface="Times New Roman"/>
              </a:rPr>
              <a:t>: The German labor market is known for its stability, supported by apprenticeship programs and strong labor protections. Workers have a high level of job security, but there is also enough mobility for workers to move into roles that better match their skills. This balance contributes to Germany’s status as Europe’s largest economy.</a:t>
            </a:r>
          </a:p>
          <a:p>
            <a:r>
              <a:rPr lang="en-US" b="1" dirty="0">
                <a:latin typeface="Times New Roman"/>
                <a:cs typeface="Times New Roman"/>
              </a:rPr>
              <a:t>2. Switzerland</a:t>
            </a:r>
          </a:p>
          <a:p>
            <a:pPr>
              <a:buFont typeface=""/>
              <a:buChar char="•"/>
            </a:pPr>
            <a:r>
              <a:rPr lang="en-US" b="1" dirty="0">
                <a:latin typeface="Times New Roman"/>
                <a:cs typeface="Times New Roman"/>
              </a:rPr>
              <a:t>Moderate Government Size</a:t>
            </a:r>
            <a:r>
              <a:rPr lang="en-US" dirty="0">
                <a:latin typeface="Times New Roman"/>
                <a:cs typeface="Times New Roman"/>
              </a:rPr>
              <a:t>: Switzerland has a smaller government relative to other developed economies, with a strong emphasis on economic freedom, low taxes, and limited government intervention. However, it invests heavily in quality healthcare, education, and infrastructure, supporting a productive workforce.</a:t>
            </a:r>
          </a:p>
          <a:p>
            <a:pPr>
              <a:buFont typeface=""/>
              <a:buChar char="•"/>
            </a:pPr>
            <a:r>
              <a:rPr lang="en-US" b="1" dirty="0">
                <a:latin typeface="Times New Roman"/>
                <a:cs typeface="Times New Roman"/>
              </a:rPr>
              <a:t>Balanced Turnover Rate</a:t>
            </a:r>
            <a:r>
              <a:rPr lang="en-US" dirty="0">
                <a:latin typeface="Times New Roman"/>
                <a:cs typeface="Times New Roman"/>
              </a:rPr>
              <a:t>: Switzerland’s labor market is highly flexible, which allows companies to adjust to economic conditions while workers enjoy high wages and stability. This turnover rate is not overly high, meaning workers have opportunities without excessive instability, fostering a skilled, dynamic workforce.</a:t>
            </a:r>
          </a:p>
          <a:p>
            <a:endParaRPr lang="en-US" b="1" dirty="0">
              <a:latin typeface="Times New Roman"/>
              <a:cs typeface="Times New Roman"/>
            </a:endParaRPr>
          </a:p>
        </p:txBody>
      </p:sp>
      <p:pic>
        <p:nvPicPr>
          <p:cNvPr id="5" name="Picture 4" descr="Image result for germany flag">
            <a:extLst>
              <a:ext uri="{FF2B5EF4-FFF2-40B4-BE49-F238E27FC236}">
                <a16:creationId xmlns:a16="http://schemas.microsoft.com/office/drawing/2014/main" id="{7387BCE6-B247-33B4-9521-C9B4ED52B4E2}"/>
              </a:ext>
            </a:extLst>
          </p:cNvPr>
          <p:cNvPicPr>
            <a:picLocks noChangeAspect="1"/>
          </p:cNvPicPr>
          <p:nvPr/>
        </p:nvPicPr>
        <p:blipFill>
          <a:blip r:embed="rId2"/>
          <a:stretch>
            <a:fillRect/>
          </a:stretch>
        </p:blipFill>
        <p:spPr>
          <a:xfrm>
            <a:off x="8576544" y="1332594"/>
            <a:ext cx="3227596" cy="2241048"/>
          </a:xfrm>
          <a:prstGeom prst="rect">
            <a:avLst/>
          </a:prstGeom>
        </p:spPr>
      </p:pic>
      <p:pic>
        <p:nvPicPr>
          <p:cNvPr id="8" name="Picture 7" descr="Image result for switzerland flag">
            <a:extLst>
              <a:ext uri="{FF2B5EF4-FFF2-40B4-BE49-F238E27FC236}">
                <a16:creationId xmlns:a16="http://schemas.microsoft.com/office/drawing/2014/main" id="{525C961C-AF5F-5C8A-3F90-1181D8EAEE5C}"/>
              </a:ext>
            </a:extLst>
          </p:cNvPr>
          <p:cNvPicPr>
            <a:picLocks noChangeAspect="1"/>
          </p:cNvPicPr>
          <p:nvPr/>
        </p:nvPicPr>
        <p:blipFill>
          <a:blip r:embed="rId3"/>
          <a:stretch>
            <a:fillRect/>
          </a:stretch>
        </p:blipFill>
        <p:spPr>
          <a:xfrm>
            <a:off x="9158560" y="4189736"/>
            <a:ext cx="2328233" cy="2390235"/>
          </a:xfrm>
          <a:prstGeom prst="rect">
            <a:avLst/>
          </a:prstGeom>
        </p:spPr>
      </p:pic>
    </p:spTree>
    <p:extLst>
      <p:ext uri="{BB962C8B-B14F-4D97-AF65-F5344CB8AC3E}">
        <p14:creationId xmlns:p14="http://schemas.microsoft.com/office/powerpoint/2010/main" val="818672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34D36-D401-4231-90DC-4EA2A1A78DA8}"/>
              </a:ext>
            </a:extLst>
          </p:cNvPr>
          <p:cNvSpPr>
            <a:spLocks noGrp="1"/>
          </p:cNvSpPr>
          <p:nvPr>
            <p:ph type="title"/>
          </p:nvPr>
        </p:nvSpPr>
        <p:spPr>
          <a:xfrm>
            <a:off x="278921" y="-4"/>
            <a:ext cx="10972800" cy="1043341"/>
          </a:xfrm>
        </p:spPr>
        <p:txBody>
          <a:bodyPr/>
          <a:lstStyle/>
          <a:p>
            <a:r>
              <a:rPr lang="en-US">
                <a:cs typeface="Posterama"/>
              </a:rPr>
              <a:t>Information about our dataset</a:t>
            </a:r>
            <a:endParaRPr lang="en-US"/>
          </a:p>
        </p:txBody>
      </p:sp>
      <p:sp>
        <p:nvSpPr>
          <p:cNvPr id="3" name="Rectangle 2">
            <a:extLst>
              <a:ext uri="{FF2B5EF4-FFF2-40B4-BE49-F238E27FC236}">
                <a16:creationId xmlns:a16="http://schemas.microsoft.com/office/drawing/2014/main" id="{92A886F8-01C7-7159-C38E-C2053DB4704D}"/>
              </a:ext>
            </a:extLst>
          </p:cNvPr>
          <p:cNvSpPr/>
          <p:nvPr/>
        </p:nvSpPr>
        <p:spPr>
          <a:xfrm>
            <a:off x="180345" y="2617996"/>
            <a:ext cx="5413741" cy="42406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tx1"/>
                </a:solidFill>
                <a:latin typeface="Times New Roman"/>
                <a:ea typeface="+mn-lt"/>
                <a:cs typeface="+mn-lt"/>
              </a:rPr>
              <a:t>The Data set measures and evaluates and ranks 165 of the worlds' nations Economic Freedom based on 5 major criteria of Size of Government, Legal System &amp; Prop. Rights, Sound Money, Freedom to Trade Internationally, and Regulation. We can filter our data by different criteria: custom, top 10 countries, economic freedom quartile, all countries. Also, we can find a country that we want to look for and choose the specific year. </a:t>
            </a:r>
          </a:p>
          <a:p>
            <a:pPr algn="ctr"/>
            <a:endParaRPr lang="en-US" sz="2400">
              <a:solidFill>
                <a:schemeClr val="tx1"/>
              </a:solidFill>
              <a:latin typeface="Times New Roman"/>
              <a:ea typeface="+mn-lt"/>
              <a:cs typeface="+mn-lt"/>
            </a:endParaRPr>
          </a:p>
        </p:txBody>
      </p:sp>
      <p:pic>
        <p:nvPicPr>
          <p:cNvPr id="5" name="Picture 4" descr="A screenshot of a graph&#10;&#10;Description automatically generated">
            <a:extLst>
              <a:ext uri="{FF2B5EF4-FFF2-40B4-BE49-F238E27FC236}">
                <a16:creationId xmlns:a16="http://schemas.microsoft.com/office/drawing/2014/main" id="{8DEE30DE-3F78-1C10-6177-1561EAA3E08B}"/>
              </a:ext>
            </a:extLst>
          </p:cNvPr>
          <p:cNvPicPr>
            <a:picLocks noChangeAspect="1"/>
          </p:cNvPicPr>
          <p:nvPr/>
        </p:nvPicPr>
        <p:blipFill>
          <a:blip r:embed="rId2"/>
          <a:stretch>
            <a:fillRect/>
          </a:stretch>
        </p:blipFill>
        <p:spPr>
          <a:xfrm>
            <a:off x="5757334" y="2345278"/>
            <a:ext cx="6434666" cy="3596660"/>
          </a:xfrm>
          <a:prstGeom prst="rect">
            <a:avLst/>
          </a:prstGeom>
        </p:spPr>
      </p:pic>
    </p:spTree>
    <p:extLst>
      <p:ext uri="{BB962C8B-B14F-4D97-AF65-F5344CB8AC3E}">
        <p14:creationId xmlns:p14="http://schemas.microsoft.com/office/powerpoint/2010/main" val="22157151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657993F7-D76A-4336-0106-A8DBDF7CC48B}"/>
              </a:ext>
            </a:extLst>
          </p:cNvPr>
          <p:cNvSpPr>
            <a:spLocks noGrp="1"/>
          </p:cNvSpPr>
          <p:nvPr>
            <p:ph type="title"/>
          </p:nvPr>
        </p:nvSpPr>
        <p:spPr>
          <a:xfrm>
            <a:off x="609600" y="552782"/>
            <a:ext cx="5369169" cy="1591902"/>
          </a:xfrm>
        </p:spPr>
        <p:txBody>
          <a:bodyPr vert="horz" lIns="91440" tIns="45720" rIns="91440" bIns="45720" rtlCol="0" anchor="b">
            <a:normAutofit/>
          </a:bodyPr>
          <a:lstStyle/>
          <a:p>
            <a:pPr>
              <a:lnSpc>
                <a:spcPct val="90000"/>
              </a:lnSpc>
            </a:pPr>
            <a:r>
              <a:rPr lang="en-US" sz="1800" kern="1200" dirty="0">
                <a:latin typeface="Times New Roman"/>
                <a:cs typeface="Times New Roman"/>
              </a:rPr>
              <a:t>Our third question: How do variations in top marginal tax rates and government subsidies affect the profitability and scalability of foreign subsidiaries in countries with strong vs. weak property rights protections?</a:t>
            </a:r>
          </a:p>
          <a:p>
            <a:pPr>
              <a:lnSpc>
                <a:spcPct val="90000"/>
              </a:lnSpc>
            </a:pPr>
            <a:endParaRPr lang="en-US" sz="1800" kern="1200" dirty="0">
              <a:latin typeface="Times New Roman"/>
              <a:cs typeface="Times New Roman"/>
            </a:endParaRPr>
          </a:p>
        </p:txBody>
      </p:sp>
      <p:sp>
        <p:nvSpPr>
          <p:cNvPr id="3" name="TextBox 2">
            <a:extLst>
              <a:ext uri="{FF2B5EF4-FFF2-40B4-BE49-F238E27FC236}">
                <a16:creationId xmlns:a16="http://schemas.microsoft.com/office/drawing/2014/main" id="{49B46AB2-8572-A36A-1A71-A450D8EF28AD}"/>
              </a:ext>
            </a:extLst>
          </p:cNvPr>
          <p:cNvSpPr txBox="1"/>
          <p:nvPr/>
        </p:nvSpPr>
        <p:spPr>
          <a:xfrm>
            <a:off x="610198" y="2391995"/>
            <a:ext cx="5355276" cy="317478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114300">
              <a:lnSpc>
                <a:spcPct val="110000"/>
              </a:lnSpc>
              <a:spcAft>
                <a:spcPts val="600"/>
              </a:spcAft>
              <a:buClr>
                <a:schemeClr val="accent5"/>
              </a:buClr>
            </a:pPr>
            <a:r>
              <a:rPr lang="en-US" dirty="0">
                <a:latin typeface="Times New Roman"/>
                <a:cs typeface="Times New Roman"/>
              </a:rPr>
              <a:t>Methodology</a:t>
            </a:r>
          </a:p>
          <a:p>
            <a:pPr marL="457200" indent="-342900">
              <a:lnSpc>
                <a:spcPct val="110000"/>
              </a:lnSpc>
              <a:spcAft>
                <a:spcPts val="600"/>
              </a:spcAft>
              <a:buClr>
                <a:schemeClr val="accent5"/>
              </a:buClr>
              <a:buAutoNum type="arabicParenR"/>
            </a:pPr>
            <a:r>
              <a:rPr lang="en-US" dirty="0">
                <a:latin typeface="Times New Roman"/>
                <a:cs typeface="Times New Roman"/>
              </a:rPr>
              <a:t>Compare the profitability and scalability of foreign subsidiaries in countries with strong versus weak property rights protections using Sound Money and Economic Freedom Factors.</a:t>
            </a:r>
          </a:p>
          <a:p>
            <a:pPr marL="400050" indent="-285750">
              <a:lnSpc>
                <a:spcPct val="110000"/>
              </a:lnSpc>
              <a:spcAft>
                <a:spcPts val="600"/>
              </a:spcAft>
              <a:buClr>
                <a:schemeClr val="accent5"/>
              </a:buClr>
              <a:buAutoNum type="arabicParenR"/>
            </a:pPr>
            <a:r>
              <a:rPr lang="en-US" dirty="0">
                <a:latin typeface="Times New Roman"/>
                <a:cs typeface="Times New Roman"/>
              </a:rPr>
              <a:t>Analyze how variations in top marginal tax rates and government subsidies correlate with profitability and scalability in these two groups.</a:t>
            </a:r>
          </a:p>
          <a:p>
            <a:pPr marL="400050" indent="-285750">
              <a:lnSpc>
                <a:spcPct val="110000"/>
              </a:lnSpc>
              <a:spcAft>
                <a:spcPts val="600"/>
              </a:spcAft>
              <a:buClr>
                <a:schemeClr val="accent5"/>
              </a:buClr>
              <a:buAutoNum type="arabicParenR"/>
            </a:pPr>
            <a:r>
              <a:rPr lang="en-US" dirty="0">
                <a:latin typeface="Times New Roman"/>
                <a:cs typeface="Times New Roman"/>
              </a:rPr>
              <a:t>Compare Findings</a:t>
            </a:r>
          </a:p>
        </p:txBody>
      </p:sp>
      <p:pic>
        <p:nvPicPr>
          <p:cNvPr id="5" name="Picture 4" descr="Calculator, pen, compass, money and a paper with graphs printed on it">
            <a:extLst>
              <a:ext uri="{FF2B5EF4-FFF2-40B4-BE49-F238E27FC236}">
                <a16:creationId xmlns:a16="http://schemas.microsoft.com/office/drawing/2014/main" id="{F7EF6986-B6C8-A524-8802-F1B1C48991FB}"/>
              </a:ext>
            </a:extLst>
          </p:cNvPr>
          <p:cNvPicPr>
            <a:picLocks noChangeAspect="1"/>
          </p:cNvPicPr>
          <p:nvPr/>
        </p:nvPicPr>
        <p:blipFill>
          <a:blip r:embed="rId2"/>
          <a:srcRect l="25009" r="23712" b="8"/>
          <a:stretch/>
        </p:blipFill>
        <p:spPr>
          <a:xfrm>
            <a:off x="6364448" y="10"/>
            <a:ext cx="5827552" cy="685799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p:spPr>
      </p:pic>
    </p:spTree>
    <p:extLst>
      <p:ext uri="{BB962C8B-B14F-4D97-AF65-F5344CB8AC3E}">
        <p14:creationId xmlns:p14="http://schemas.microsoft.com/office/powerpoint/2010/main" val="2630801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5B1DD-24F8-7749-5459-F1D6201AFE5D}"/>
              </a:ext>
            </a:extLst>
          </p:cNvPr>
          <p:cNvSpPr>
            <a:spLocks noGrp="1"/>
          </p:cNvSpPr>
          <p:nvPr>
            <p:ph type="title"/>
          </p:nvPr>
        </p:nvSpPr>
        <p:spPr>
          <a:xfrm>
            <a:off x="143933" y="-6661"/>
            <a:ext cx="10972800" cy="916341"/>
          </a:xfrm>
        </p:spPr>
        <p:txBody>
          <a:bodyPr/>
          <a:lstStyle/>
          <a:p>
            <a:r>
              <a:rPr lang="en-US">
                <a:cs typeface="Posterama"/>
              </a:rPr>
              <a:t>Key Terms</a:t>
            </a:r>
            <a:endParaRPr lang="en-US"/>
          </a:p>
        </p:txBody>
      </p:sp>
      <p:sp>
        <p:nvSpPr>
          <p:cNvPr id="3" name="TextBox 2">
            <a:extLst>
              <a:ext uri="{FF2B5EF4-FFF2-40B4-BE49-F238E27FC236}">
                <a16:creationId xmlns:a16="http://schemas.microsoft.com/office/drawing/2014/main" id="{B5238AF9-F882-F719-224A-EDB84599B3D7}"/>
              </a:ext>
            </a:extLst>
          </p:cNvPr>
          <p:cNvSpPr txBox="1"/>
          <p:nvPr/>
        </p:nvSpPr>
        <p:spPr>
          <a:xfrm>
            <a:off x="138043" y="890227"/>
            <a:ext cx="10126869" cy="64633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Times New Roman"/>
                <a:cs typeface="Times New Roman"/>
              </a:rPr>
              <a:t>Profitability</a:t>
            </a:r>
            <a:r>
              <a:rPr lang="en-US" dirty="0">
                <a:latin typeface="Times New Roman"/>
                <a:cs typeface="Times New Roman"/>
              </a:rPr>
              <a:t>-</a:t>
            </a:r>
            <a:r>
              <a:rPr lang="en-US" dirty="0">
                <a:latin typeface="Times New Roman"/>
                <a:ea typeface="+mn-lt"/>
                <a:cs typeface="+mn-lt"/>
              </a:rPr>
              <a:t> refers to an ability to generate income or profit from operations over a given period. It indicates how effectively a revenue can be converted into profit and is a critical measure of financial health and performance.</a:t>
            </a:r>
            <a:endParaRPr lang="en-US" dirty="0">
              <a:latin typeface="Times New Roman"/>
              <a:cs typeface="Times New Roman"/>
            </a:endParaRPr>
          </a:p>
          <a:p>
            <a:endParaRPr lang="en-US" b="1" dirty="0">
              <a:latin typeface="Times New Roman"/>
              <a:cs typeface="Times New Roman"/>
            </a:endParaRPr>
          </a:p>
          <a:p>
            <a:r>
              <a:rPr lang="en-US" b="1" dirty="0">
                <a:latin typeface="Times New Roman"/>
                <a:cs typeface="Times New Roman"/>
              </a:rPr>
              <a:t>Scalability</a:t>
            </a:r>
            <a:r>
              <a:rPr lang="en-US" dirty="0">
                <a:latin typeface="Times New Roman"/>
                <a:cs typeface="Times New Roman"/>
              </a:rPr>
              <a:t>-</a:t>
            </a:r>
            <a:r>
              <a:rPr lang="en-US" dirty="0">
                <a:latin typeface="Times New Roman"/>
                <a:ea typeface="+mn-lt"/>
                <a:cs typeface="+mn-lt"/>
              </a:rPr>
              <a:t> refers to an ability to handle increased demand, workload, or growth. It is a key consideration in business strategy, technology, and operations, indicating how well a process or structure can adapt to changes in size.</a:t>
            </a:r>
          </a:p>
          <a:p>
            <a:endParaRPr lang="en-US" dirty="0">
              <a:latin typeface="Times New Roman"/>
              <a:cs typeface="Times New Roman"/>
            </a:endParaRPr>
          </a:p>
          <a:p>
            <a:r>
              <a:rPr lang="en-US" b="1" dirty="0">
                <a:latin typeface="Times New Roman"/>
                <a:cs typeface="Times New Roman"/>
              </a:rPr>
              <a:t>Foreign</a:t>
            </a:r>
            <a:r>
              <a:rPr lang="en-US" b="1" dirty="0">
                <a:latin typeface="Times New Roman"/>
                <a:ea typeface="+mn-lt"/>
                <a:cs typeface="+mn-lt"/>
              </a:rPr>
              <a:t> subsidiary</a:t>
            </a:r>
            <a:r>
              <a:rPr lang="en-US" dirty="0">
                <a:latin typeface="Times New Roman"/>
                <a:ea typeface="+mn-lt"/>
                <a:cs typeface="+mn-lt"/>
              </a:rPr>
              <a:t> is a company that is owned and controlled by another company based in another country. This type of business structure allows  company to operate in a foreign market while maintaining a legal entity in the host country.</a:t>
            </a:r>
          </a:p>
          <a:p>
            <a:endParaRPr lang="en-US" dirty="0">
              <a:latin typeface="Times New Roman"/>
              <a:cs typeface="Times New Roman"/>
            </a:endParaRPr>
          </a:p>
          <a:p>
            <a:r>
              <a:rPr lang="en-US" b="1" dirty="0">
                <a:latin typeface="Times New Roman"/>
                <a:cs typeface="Times New Roman"/>
              </a:rPr>
              <a:t>Property </a:t>
            </a:r>
            <a:r>
              <a:rPr lang="en-US" b="1" dirty="0">
                <a:latin typeface="Times New Roman"/>
                <a:ea typeface="+mn-lt"/>
                <a:cs typeface="+mn-lt"/>
              </a:rPr>
              <a:t>rights</a:t>
            </a:r>
            <a:r>
              <a:rPr lang="en-US" dirty="0">
                <a:latin typeface="Times New Roman"/>
                <a:ea typeface="+mn-lt"/>
                <a:cs typeface="+mn-lt"/>
              </a:rPr>
              <a:t>- refers to the legal rights of individuals and businesses to own, use, and transfer property, including physical assets, intellectual property, and financial resources.</a:t>
            </a:r>
          </a:p>
          <a:p>
            <a:endParaRPr lang="en-US" dirty="0">
              <a:latin typeface="Times New Roman"/>
              <a:cs typeface="Times New Roman"/>
            </a:endParaRPr>
          </a:p>
          <a:p>
            <a:r>
              <a:rPr lang="en-US" b="1" dirty="0">
                <a:latin typeface="Times New Roman"/>
                <a:ea typeface="+mn-lt"/>
                <a:cs typeface="+mn-lt"/>
              </a:rPr>
              <a:t>Sound money</a:t>
            </a:r>
            <a:r>
              <a:rPr lang="en-US" dirty="0">
                <a:latin typeface="Times New Roman"/>
                <a:ea typeface="+mn-lt"/>
                <a:cs typeface="+mn-lt"/>
              </a:rPr>
              <a:t> refers to a stable and reliable monetary system that maintains its value over time, fostering economic stability and public trust. </a:t>
            </a:r>
            <a:endParaRPr lang="en-US">
              <a:latin typeface="Times New Roman"/>
              <a:cs typeface="Times New Roman"/>
            </a:endParaRPr>
          </a:p>
          <a:p>
            <a:endParaRPr lang="en-US" dirty="0">
              <a:latin typeface="Times New Roman"/>
              <a:cs typeface="Times New Roman"/>
            </a:endParaRPr>
          </a:p>
          <a:p>
            <a:r>
              <a:rPr lang="en-US" b="1" dirty="0">
                <a:latin typeface="Times New Roman"/>
                <a:ea typeface="+mn-lt"/>
                <a:cs typeface="+mn-lt"/>
              </a:rPr>
              <a:t>Marginal tax rates</a:t>
            </a:r>
            <a:r>
              <a:rPr lang="en-US" dirty="0">
                <a:latin typeface="Times New Roman"/>
                <a:ea typeface="+mn-lt"/>
                <a:cs typeface="+mn-lt"/>
              </a:rPr>
              <a:t> refer to the percentage of tax applied to an individual’s or corporation’s income for each additional dollar earned within specific income brackets. It is a core concept in progressive tax systems, where higher income levels are taxed at higher rates.</a:t>
            </a:r>
            <a:endParaRPr lang="en-US">
              <a:latin typeface="Times New Roman"/>
              <a:cs typeface="Times New Roman"/>
            </a:endParaRPr>
          </a:p>
          <a:p>
            <a:endParaRPr lang="en-US" dirty="0">
              <a:latin typeface="Times New Roman"/>
              <a:cs typeface="Times New Roman"/>
            </a:endParaRPr>
          </a:p>
          <a:p>
            <a:endParaRPr lang="en-US" dirty="0">
              <a:latin typeface="Times New Roman"/>
              <a:cs typeface="Times New Roman"/>
            </a:endParaRPr>
          </a:p>
        </p:txBody>
      </p:sp>
    </p:spTree>
    <p:extLst>
      <p:ext uri="{BB962C8B-B14F-4D97-AF65-F5344CB8AC3E}">
        <p14:creationId xmlns:p14="http://schemas.microsoft.com/office/powerpoint/2010/main" val="11963775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omputer&#10;&#10;Description automatically generated">
            <a:extLst>
              <a:ext uri="{FF2B5EF4-FFF2-40B4-BE49-F238E27FC236}">
                <a16:creationId xmlns:a16="http://schemas.microsoft.com/office/drawing/2014/main" id="{1A2810FA-8897-216A-634F-C709A8493896}"/>
              </a:ext>
            </a:extLst>
          </p:cNvPr>
          <p:cNvPicPr>
            <a:picLocks noChangeAspect="1"/>
          </p:cNvPicPr>
          <p:nvPr/>
        </p:nvPicPr>
        <p:blipFill>
          <a:blip r:embed="rId2"/>
          <a:stretch>
            <a:fillRect/>
          </a:stretch>
        </p:blipFill>
        <p:spPr>
          <a:xfrm>
            <a:off x="4527803" y="1055214"/>
            <a:ext cx="7480753" cy="4088876"/>
          </a:xfrm>
          <a:prstGeom prst="rect">
            <a:avLst/>
          </a:prstGeom>
        </p:spPr>
      </p:pic>
      <p:sp>
        <p:nvSpPr>
          <p:cNvPr id="43" name="TextBox 42">
            <a:extLst>
              <a:ext uri="{FF2B5EF4-FFF2-40B4-BE49-F238E27FC236}">
                <a16:creationId xmlns:a16="http://schemas.microsoft.com/office/drawing/2014/main" id="{B5432618-EFF5-243C-E0EB-5F7E46CCB05B}"/>
              </a:ext>
            </a:extLst>
          </p:cNvPr>
          <p:cNvSpPr txBox="1"/>
          <p:nvPr/>
        </p:nvSpPr>
        <p:spPr>
          <a:xfrm>
            <a:off x="505178" y="2734733"/>
            <a:ext cx="3801533"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Times New Roman"/>
                <a:cs typeface="Times New Roman"/>
              </a:rPr>
              <a:t>To analyze the correlation between top marginal tax rates and government subsidies:</a:t>
            </a:r>
          </a:p>
          <a:p>
            <a:endParaRPr lang="en-US" sz="2000" dirty="0">
              <a:latin typeface="Times New Roman"/>
              <a:cs typeface="Times New Roman"/>
            </a:endParaRPr>
          </a:p>
          <a:p>
            <a:pPr marL="114300" indent="-342900">
              <a:buFont typeface="Arial"/>
              <a:buChar char="•"/>
            </a:pPr>
            <a:r>
              <a:rPr lang="en-US" sz="2000" dirty="0">
                <a:latin typeface="Times New Roman"/>
                <a:cs typeface="Times New Roman"/>
              </a:rPr>
              <a:t>extract the relevant columns from the dataset</a:t>
            </a:r>
          </a:p>
          <a:p>
            <a:pPr marL="57150" indent="-285750">
              <a:buFont typeface="Arial"/>
              <a:buChar char="•"/>
            </a:pPr>
            <a:r>
              <a:rPr lang="en-US" sz="2000" dirty="0">
                <a:latin typeface="Times New Roman"/>
                <a:cs typeface="Times New Roman"/>
              </a:rPr>
              <a:t>clean the data to ensure it's numeric</a:t>
            </a:r>
          </a:p>
          <a:p>
            <a:pPr marL="57150" indent="-285750">
              <a:buFont typeface="Arial"/>
              <a:buChar char="•"/>
            </a:pPr>
            <a:r>
              <a:rPr lang="en-US" sz="2000" dirty="0">
                <a:latin typeface="Times New Roman"/>
                <a:cs typeface="Times New Roman"/>
              </a:rPr>
              <a:t>calculate the correlation coefficient </a:t>
            </a:r>
          </a:p>
          <a:p>
            <a:pPr marL="57150" indent="-285750">
              <a:buFont typeface="Arial"/>
              <a:buChar char="•"/>
            </a:pPr>
            <a:r>
              <a:rPr lang="en-US" sz="2000" dirty="0">
                <a:latin typeface="Times New Roman"/>
                <a:cs typeface="Times New Roman"/>
              </a:rPr>
              <a:t>This will help us understand the relationship between these two economic indicators</a:t>
            </a:r>
          </a:p>
        </p:txBody>
      </p:sp>
    </p:spTree>
    <p:extLst>
      <p:ext uri="{BB962C8B-B14F-4D97-AF65-F5344CB8AC3E}">
        <p14:creationId xmlns:p14="http://schemas.microsoft.com/office/powerpoint/2010/main" val="24976897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2D86D4-2349-3052-DE6D-D96CFF0E6D5A}"/>
              </a:ext>
            </a:extLst>
          </p:cNvPr>
          <p:cNvSpPr txBox="1"/>
          <p:nvPr/>
        </p:nvSpPr>
        <p:spPr>
          <a:xfrm>
            <a:off x="39512" y="2523067"/>
            <a:ext cx="2870199"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a:r>
              <a:rPr lang="en-US" sz="2000" dirty="0">
                <a:latin typeface="Times New Roman"/>
                <a:cs typeface="Times New Roman"/>
              </a:rPr>
              <a:t>Calculated the correlation between top marginal tax rates and government subsidies, resulting in a correlation coefficient of approximately 0.32, indicating a moderate positive relationship. The scatter plot with a trend line visually represents this relationship.</a:t>
            </a:r>
          </a:p>
        </p:txBody>
      </p:sp>
      <p:pic>
        <p:nvPicPr>
          <p:cNvPr id="4" name="Picture 3" descr="A graph with a red line and blue dots&#10;&#10;Description automatically generated">
            <a:extLst>
              <a:ext uri="{FF2B5EF4-FFF2-40B4-BE49-F238E27FC236}">
                <a16:creationId xmlns:a16="http://schemas.microsoft.com/office/drawing/2014/main" id="{7C4883CF-250F-B5B2-7274-A66B1B1E9AF7}"/>
              </a:ext>
            </a:extLst>
          </p:cNvPr>
          <p:cNvPicPr>
            <a:picLocks noChangeAspect="1"/>
          </p:cNvPicPr>
          <p:nvPr/>
        </p:nvPicPr>
        <p:blipFill>
          <a:blip r:embed="rId2"/>
          <a:stretch>
            <a:fillRect/>
          </a:stretch>
        </p:blipFill>
        <p:spPr>
          <a:xfrm>
            <a:off x="2906008" y="642938"/>
            <a:ext cx="9286875" cy="5572125"/>
          </a:xfrm>
          <a:prstGeom prst="rect">
            <a:avLst/>
          </a:prstGeom>
        </p:spPr>
      </p:pic>
    </p:spTree>
    <p:extLst>
      <p:ext uri="{BB962C8B-B14F-4D97-AF65-F5344CB8AC3E}">
        <p14:creationId xmlns:p14="http://schemas.microsoft.com/office/powerpoint/2010/main" val="3612660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8508D2-15DE-D2AD-053E-17D4C91790E2}"/>
              </a:ext>
            </a:extLst>
          </p:cNvPr>
          <p:cNvSpPr txBox="1"/>
          <p:nvPr/>
        </p:nvSpPr>
        <p:spPr>
          <a:xfrm>
            <a:off x="156660" y="4277637"/>
            <a:ext cx="1145055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cs typeface="Times New Roman"/>
              </a:rPr>
              <a:t>To compare the profitability and scalability of foreign subsidiaries in countries with strong versus weak property rights protections, we will first identify the relevant columns for property rights and profitability metrics. Then, we will categorize countries based on their property rights strength, calculate average profitability and scalability for each category, and visualize the results. Let's proceed with this analysis.</a:t>
            </a:r>
          </a:p>
          <a:p>
            <a:endParaRPr lang="en-US" dirty="0">
              <a:latin typeface="Times New Roman"/>
              <a:cs typeface="Times New Roman"/>
            </a:endParaRPr>
          </a:p>
          <a:p>
            <a:pPr indent="-228600"/>
            <a:r>
              <a:rPr lang="en-US" dirty="0">
                <a:latin typeface="Times New Roman"/>
                <a:cs typeface="Times New Roman"/>
              </a:rPr>
              <a:t>Calculated average metrics for "Sound Money" and "Economic Freedom Summary Index" for each category</a:t>
            </a:r>
          </a:p>
          <a:p>
            <a:pPr indent="-228600"/>
            <a:r>
              <a:rPr lang="en-US" dirty="0">
                <a:latin typeface="Times New Roman"/>
                <a:cs typeface="Times New Roman"/>
              </a:rPr>
              <a:t>The correlation matrix provides insights into the relationships between these variables.</a:t>
            </a:r>
          </a:p>
          <a:p>
            <a:pPr indent="-228600"/>
            <a:r>
              <a:rPr lang="en-US" dirty="0">
                <a:latin typeface="Times New Roman"/>
                <a:cs typeface="Times New Roman"/>
              </a:rPr>
              <a:t> The visualizations illustrate the differences in these metrics between countries with strong and weak property rights protections.</a:t>
            </a:r>
          </a:p>
        </p:txBody>
      </p:sp>
      <p:pic>
        <p:nvPicPr>
          <p:cNvPr id="4" name="Picture 3">
            <a:extLst>
              <a:ext uri="{FF2B5EF4-FFF2-40B4-BE49-F238E27FC236}">
                <a16:creationId xmlns:a16="http://schemas.microsoft.com/office/drawing/2014/main" id="{121020D0-DFD0-6FA6-F71B-3027B3923F38}"/>
              </a:ext>
            </a:extLst>
          </p:cNvPr>
          <p:cNvPicPr>
            <a:picLocks noChangeAspect="1"/>
          </p:cNvPicPr>
          <p:nvPr/>
        </p:nvPicPr>
        <p:blipFill>
          <a:blip r:embed="rId2"/>
          <a:stretch>
            <a:fillRect/>
          </a:stretch>
        </p:blipFill>
        <p:spPr>
          <a:xfrm>
            <a:off x="406744" y="331977"/>
            <a:ext cx="9625542" cy="3855861"/>
          </a:xfrm>
          <a:prstGeom prst="rect">
            <a:avLst/>
          </a:prstGeom>
        </p:spPr>
      </p:pic>
    </p:spTree>
    <p:extLst>
      <p:ext uri="{BB962C8B-B14F-4D97-AF65-F5344CB8AC3E}">
        <p14:creationId xmlns:p14="http://schemas.microsoft.com/office/powerpoint/2010/main" val="1375136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395F225-C57E-2A6F-6418-5AA6D161083B}"/>
              </a:ext>
            </a:extLst>
          </p:cNvPr>
          <p:cNvPicPr>
            <a:picLocks noChangeAspect="1"/>
          </p:cNvPicPr>
          <p:nvPr/>
        </p:nvPicPr>
        <p:blipFill>
          <a:blip r:embed="rId2"/>
          <a:stretch>
            <a:fillRect/>
          </a:stretch>
        </p:blipFill>
        <p:spPr>
          <a:xfrm>
            <a:off x="4643887" y="132134"/>
            <a:ext cx="7543055" cy="4235312"/>
          </a:xfrm>
          <a:prstGeom prst="rect">
            <a:avLst/>
          </a:prstGeom>
        </p:spPr>
      </p:pic>
      <p:sp>
        <p:nvSpPr>
          <p:cNvPr id="4" name="TextBox 3">
            <a:extLst>
              <a:ext uri="{FF2B5EF4-FFF2-40B4-BE49-F238E27FC236}">
                <a16:creationId xmlns:a16="http://schemas.microsoft.com/office/drawing/2014/main" id="{FF67B4DD-BC5D-DE8A-B9DC-52A11B0C1094}"/>
              </a:ext>
            </a:extLst>
          </p:cNvPr>
          <p:cNvSpPr txBox="1"/>
          <p:nvPr/>
        </p:nvSpPr>
        <p:spPr>
          <a:xfrm>
            <a:off x="617268" y="2417633"/>
            <a:ext cx="3646311"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AutoNum type="arabicPeriod"/>
            </a:pPr>
            <a:r>
              <a:rPr lang="en-US" sz="2000" dirty="0">
                <a:latin typeface="Times New Roman"/>
                <a:cs typeface="Times New Roman"/>
              </a:rPr>
              <a:t>Sound Money Index:</a:t>
            </a:r>
          </a:p>
          <a:p>
            <a:pPr>
              <a:buFont typeface=""/>
              <a:buChar char="•"/>
            </a:pPr>
            <a:r>
              <a:rPr lang="en-US" sz="2000" dirty="0">
                <a:latin typeface="Times New Roman"/>
                <a:cs typeface="Times New Roman"/>
              </a:rPr>
              <a:t>Countries with strong property rights show notably higher sound money scores</a:t>
            </a:r>
          </a:p>
          <a:p>
            <a:pPr>
              <a:buFont typeface=""/>
              <a:buChar char="•"/>
            </a:pPr>
            <a:r>
              <a:rPr lang="en-US" sz="2000" dirty="0">
                <a:latin typeface="Times New Roman"/>
                <a:cs typeface="Times New Roman"/>
              </a:rPr>
              <a:t>Less variability in sound money metrics for countries with strong property rights</a:t>
            </a:r>
          </a:p>
          <a:p>
            <a:pPr indent="-228600"/>
            <a:r>
              <a:rPr lang="en-US" sz="2000" dirty="0">
                <a:latin typeface="Times New Roman"/>
                <a:cs typeface="Times New Roman"/>
              </a:rPr>
              <a:t>2. Economic Freedom:</a:t>
            </a:r>
          </a:p>
          <a:p>
            <a:pPr>
              <a:buFont typeface=""/>
              <a:buChar char="•"/>
            </a:pPr>
            <a:r>
              <a:rPr lang="en-US" sz="2000" dirty="0">
                <a:latin typeface="Times New Roman"/>
                <a:cs typeface="Times New Roman"/>
              </a:rPr>
              <a:t>Significantly higher economic freedom scores in countries with strong property rights</a:t>
            </a:r>
          </a:p>
          <a:p>
            <a:pPr>
              <a:buFont typeface=""/>
              <a:buChar char="•"/>
            </a:pPr>
            <a:r>
              <a:rPr lang="en-US" sz="2000" dirty="0">
                <a:latin typeface="Times New Roman"/>
                <a:cs typeface="Times New Roman"/>
              </a:rPr>
              <a:t>More consistent economic freedom metrics in strong property rights countries</a:t>
            </a:r>
          </a:p>
        </p:txBody>
      </p:sp>
      <p:sp>
        <p:nvSpPr>
          <p:cNvPr id="5" name="TextBox 4">
            <a:extLst>
              <a:ext uri="{FF2B5EF4-FFF2-40B4-BE49-F238E27FC236}">
                <a16:creationId xmlns:a16="http://schemas.microsoft.com/office/drawing/2014/main" id="{C30F50AC-7D44-2AD4-26EB-F92519FADD8C}"/>
              </a:ext>
            </a:extLst>
          </p:cNvPr>
          <p:cNvSpPr txBox="1"/>
          <p:nvPr/>
        </p:nvSpPr>
        <p:spPr>
          <a:xfrm>
            <a:off x="4907844" y="4653844"/>
            <a:ext cx="5198533"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Char char="•"/>
            </a:pPr>
            <a:r>
              <a:rPr lang="en-US" sz="2000" dirty="0">
                <a:latin typeface="Times New Roman"/>
                <a:cs typeface="Times New Roman"/>
              </a:rPr>
              <a:t>Strong positive correlation (0.83) between property rights and economic freedom</a:t>
            </a:r>
          </a:p>
          <a:p>
            <a:pPr>
              <a:buFont typeface=""/>
              <a:buChar char="•"/>
            </a:pPr>
            <a:r>
              <a:rPr lang="en-US" sz="2000" dirty="0">
                <a:latin typeface="Times New Roman"/>
                <a:cs typeface="Times New Roman"/>
              </a:rPr>
              <a:t>Moderate positive correlation (0.55) between property rights and sound money</a:t>
            </a:r>
          </a:p>
          <a:p>
            <a:pPr>
              <a:buFont typeface=""/>
              <a:buChar char="•"/>
            </a:pPr>
            <a:r>
              <a:rPr lang="en-US" sz="2000" dirty="0">
                <a:latin typeface="Times New Roman"/>
                <a:cs typeface="Times New Roman"/>
              </a:rPr>
              <a:t>Strong positive correlation (0.78) between sound money and economic freedom</a:t>
            </a:r>
          </a:p>
        </p:txBody>
      </p:sp>
    </p:spTree>
    <p:extLst>
      <p:ext uri="{BB962C8B-B14F-4D97-AF65-F5344CB8AC3E}">
        <p14:creationId xmlns:p14="http://schemas.microsoft.com/office/powerpoint/2010/main" val="7914289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53CDB-0B1A-90E9-BF3B-ABFDCD71DB44}"/>
              </a:ext>
            </a:extLst>
          </p:cNvPr>
          <p:cNvSpPr>
            <a:spLocks noGrp="1"/>
          </p:cNvSpPr>
          <p:nvPr>
            <p:ph type="title"/>
          </p:nvPr>
        </p:nvSpPr>
        <p:spPr>
          <a:xfrm>
            <a:off x="341755" y="-6660"/>
            <a:ext cx="11197513" cy="1861253"/>
          </a:xfrm>
        </p:spPr>
        <p:txBody>
          <a:bodyPr>
            <a:normAutofit fontScale="90000"/>
          </a:bodyPr>
          <a:lstStyle/>
          <a:p>
            <a:r>
              <a:rPr lang="en-US">
                <a:ea typeface="+mj-lt"/>
                <a:cs typeface="+mj-lt"/>
              </a:rPr>
              <a:t>Analyze this relationship by combining these factors and examining their interactions</a:t>
            </a:r>
            <a:endParaRPr lang="en-US"/>
          </a:p>
          <a:p>
            <a:endParaRPr lang="en-US">
              <a:cs typeface="Posterama"/>
            </a:endParaRPr>
          </a:p>
        </p:txBody>
      </p:sp>
      <p:pic>
        <p:nvPicPr>
          <p:cNvPr id="3" name="Picture 2" descr="A collage of graphs&#10;&#10;Description automatically generated">
            <a:extLst>
              <a:ext uri="{FF2B5EF4-FFF2-40B4-BE49-F238E27FC236}">
                <a16:creationId xmlns:a16="http://schemas.microsoft.com/office/drawing/2014/main" id="{42FC9C67-0FA6-55F3-05B0-6E33C8A260C4}"/>
              </a:ext>
            </a:extLst>
          </p:cNvPr>
          <p:cNvPicPr>
            <a:picLocks noChangeAspect="1"/>
          </p:cNvPicPr>
          <p:nvPr/>
        </p:nvPicPr>
        <p:blipFill>
          <a:blip r:embed="rId2"/>
          <a:stretch>
            <a:fillRect/>
          </a:stretch>
        </p:blipFill>
        <p:spPr>
          <a:xfrm>
            <a:off x="5053176" y="1232459"/>
            <a:ext cx="6896473" cy="5442895"/>
          </a:xfrm>
          <a:prstGeom prst="rect">
            <a:avLst/>
          </a:prstGeom>
        </p:spPr>
      </p:pic>
      <p:sp>
        <p:nvSpPr>
          <p:cNvPr id="4" name="TextBox 3">
            <a:extLst>
              <a:ext uri="{FF2B5EF4-FFF2-40B4-BE49-F238E27FC236}">
                <a16:creationId xmlns:a16="http://schemas.microsoft.com/office/drawing/2014/main" id="{AE09BB8A-5AE6-0592-4948-38F5C9DB93A3}"/>
              </a:ext>
            </a:extLst>
          </p:cNvPr>
          <p:cNvSpPr txBox="1"/>
          <p:nvPr/>
        </p:nvSpPr>
        <p:spPr>
          <a:xfrm>
            <a:off x="214169" y="1105301"/>
            <a:ext cx="4478866"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AutoNum type="arabicPeriod"/>
            </a:pPr>
            <a:r>
              <a:rPr lang="en-US" dirty="0">
                <a:latin typeface="Times New Roman"/>
                <a:cs typeface="Times New Roman"/>
              </a:rPr>
              <a:t>Property Rights and Tax Rates:</a:t>
            </a:r>
          </a:p>
          <a:p>
            <a:pPr>
              <a:buFont typeface=""/>
              <a:buChar char="•"/>
            </a:pPr>
            <a:r>
              <a:rPr lang="en-US" dirty="0">
                <a:latin typeface="Times New Roman"/>
                <a:cs typeface="Times New Roman"/>
              </a:rPr>
              <a:t>Countries with strong property rights maintain higher sound money and economic freedom indices regardless of tax rates</a:t>
            </a:r>
          </a:p>
          <a:p>
            <a:pPr>
              <a:buFont typeface=""/>
              <a:buChar char="•"/>
            </a:pPr>
            <a:r>
              <a:rPr lang="en-US" dirty="0">
                <a:latin typeface="Times New Roman"/>
                <a:cs typeface="Times New Roman"/>
              </a:rPr>
              <a:t>The negative impact of high tax rates is more pronounced in countries with weak property rights</a:t>
            </a:r>
          </a:p>
          <a:p>
            <a:pPr>
              <a:buFont typeface=""/>
              <a:buChar char="•"/>
            </a:pPr>
            <a:r>
              <a:rPr lang="en-US" dirty="0">
                <a:latin typeface="Times New Roman"/>
                <a:cs typeface="Times New Roman"/>
              </a:rPr>
              <a:t>In strong property rights countries, the correlation between tax rates and economic outcomes is relatively weak </a:t>
            </a:r>
          </a:p>
          <a:p>
            <a:endParaRPr lang="en-US" dirty="0">
              <a:latin typeface="Times New Roman"/>
              <a:cs typeface="Times New Roman"/>
            </a:endParaRPr>
          </a:p>
        </p:txBody>
      </p:sp>
      <p:sp>
        <p:nvSpPr>
          <p:cNvPr id="7" name="TextBox 6">
            <a:extLst>
              <a:ext uri="{FF2B5EF4-FFF2-40B4-BE49-F238E27FC236}">
                <a16:creationId xmlns:a16="http://schemas.microsoft.com/office/drawing/2014/main" id="{50AD47D9-EE4F-79BA-36AB-976945A68B92}"/>
              </a:ext>
            </a:extLst>
          </p:cNvPr>
          <p:cNvSpPr txBox="1"/>
          <p:nvPr/>
        </p:nvSpPr>
        <p:spPr>
          <a:xfrm>
            <a:off x="214968" y="3822885"/>
            <a:ext cx="460586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Char char="•"/>
            </a:pPr>
            <a:r>
              <a:rPr lang="en-US" dirty="0">
                <a:latin typeface="Times New Roman"/>
                <a:cs typeface="Times New Roman"/>
              </a:rPr>
              <a:t>High subsidies generally correspond with lower economic freedom scores, especially in weak property rights environments</a:t>
            </a:r>
          </a:p>
          <a:p>
            <a:pPr>
              <a:buFont typeface=""/>
              <a:buChar char="•"/>
            </a:pPr>
            <a:r>
              <a:rPr lang="en-US" dirty="0">
                <a:latin typeface="Times New Roman"/>
                <a:cs typeface="Times New Roman"/>
              </a:rPr>
              <a:t>Countries with strong property rights maintain better economic outcomes even with high subsidies</a:t>
            </a:r>
          </a:p>
          <a:p>
            <a:pPr>
              <a:buFont typeface=""/>
              <a:buChar char="•"/>
            </a:pPr>
            <a:r>
              <a:rPr lang="en-US" dirty="0">
                <a:latin typeface="Times New Roman"/>
                <a:cs typeface="Times New Roman"/>
              </a:rPr>
              <a:t>The combination of low subsidies and strong property rights shows the highest economic freedom scores</a:t>
            </a:r>
          </a:p>
        </p:txBody>
      </p:sp>
    </p:spTree>
    <p:extLst>
      <p:ext uri="{BB962C8B-B14F-4D97-AF65-F5344CB8AC3E}">
        <p14:creationId xmlns:p14="http://schemas.microsoft.com/office/powerpoint/2010/main" val="28545980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lage of graphs&#10;&#10;Description automatically generated">
            <a:extLst>
              <a:ext uri="{FF2B5EF4-FFF2-40B4-BE49-F238E27FC236}">
                <a16:creationId xmlns:a16="http://schemas.microsoft.com/office/drawing/2014/main" id="{264E6142-9E8A-CCF6-9E22-F5035AF2933B}"/>
              </a:ext>
            </a:extLst>
          </p:cNvPr>
          <p:cNvPicPr>
            <a:picLocks noChangeAspect="1"/>
          </p:cNvPicPr>
          <p:nvPr/>
        </p:nvPicPr>
        <p:blipFill>
          <a:blip r:embed="rId2"/>
          <a:stretch>
            <a:fillRect/>
          </a:stretch>
        </p:blipFill>
        <p:spPr>
          <a:xfrm>
            <a:off x="4627712" y="733245"/>
            <a:ext cx="7336048" cy="5880340"/>
          </a:xfrm>
          <a:prstGeom prst="rect">
            <a:avLst/>
          </a:prstGeom>
        </p:spPr>
      </p:pic>
      <p:sp>
        <p:nvSpPr>
          <p:cNvPr id="4" name="TextBox 3">
            <a:extLst>
              <a:ext uri="{FF2B5EF4-FFF2-40B4-BE49-F238E27FC236}">
                <a16:creationId xmlns:a16="http://schemas.microsoft.com/office/drawing/2014/main" id="{762D6E39-B832-425A-B8DB-2B758CFF352D}"/>
              </a:ext>
            </a:extLst>
          </p:cNvPr>
          <p:cNvSpPr txBox="1"/>
          <p:nvPr/>
        </p:nvSpPr>
        <p:spPr>
          <a:xfrm>
            <a:off x="180623" y="674511"/>
            <a:ext cx="4182532" cy="59400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AutoNum type="arabicPeriod"/>
            </a:pPr>
            <a:r>
              <a:rPr lang="en-US" sz="2000" dirty="0">
                <a:latin typeface="Times New Roman"/>
                <a:cs typeface="Times New Roman"/>
              </a:rPr>
              <a:t>Combined Effects:</a:t>
            </a:r>
          </a:p>
          <a:p>
            <a:pPr>
              <a:buFont typeface=""/>
              <a:buChar char="•"/>
            </a:pPr>
            <a:r>
              <a:rPr lang="en-US" sz="2000" dirty="0">
                <a:latin typeface="Times New Roman"/>
                <a:cs typeface="Times New Roman"/>
              </a:rPr>
              <a:t>The best economic outcomes are observed in countries with:</a:t>
            </a:r>
          </a:p>
          <a:p>
            <a:pPr lvl="1">
              <a:buFont typeface=""/>
              <a:buChar char="•"/>
            </a:pPr>
            <a:r>
              <a:rPr lang="en-US" sz="2000" dirty="0">
                <a:latin typeface="Times New Roman"/>
                <a:cs typeface="Times New Roman"/>
              </a:rPr>
              <a:t>Strong property rights</a:t>
            </a:r>
          </a:p>
          <a:p>
            <a:pPr lvl="1">
              <a:buFont typeface=""/>
              <a:buChar char="•"/>
            </a:pPr>
            <a:r>
              <a:rPr lang="en-US" sz="2000" dirty="0">
                <a:latin typeface="Times New Roman"/>
                <a:cs typeface="Times New Roman"/>
              </a:rPr>
              <a:t>Low tax rates</a:t>
            </a:r>
          </a:p>
          <a:p>
            <a:pPr lvl="1">
              <a:buFont typeface=""/>
              <a:buChar char="•"/>
            </a:pPr>
            <a:r>
              <a:rPr lang="en-US" sz="2000" dirty="0">
                <a:latin typeface="Times New Roman"/>
                <a:cs typeface="Times New Roman"/>
              </a:rPr>
              <a:t>Low subsidies</a:t>
            </a:r>
          </a:p>
          <a:p>
            <a:pPr>
              <a:buFont typeface=""/>
              <a:buChar char="•"/>
            </a:pPr>
            <a:r>
              <a:rPr lang="en-US" sz="2000" dirty="0">
                <a:latin typeface="Times New Roman"/>
                <a:cs typeface="Times New Roman"/>
              </a:rPr>
              <a:t>The worst outcomes are in countries with:</a:t>
            </a:r>
          </a:p>
          <a:p>
            <a:pPr lvl="1">
              <a:buFont typeface=""/>
              <a:buChar char="•"/>
            </a:pPr>
            <a:r>
              <a:rPr lang="en-US" sz="2000" dirty="0">
                <a:latin typeface="Times New Roman"/>
                <a:cs typeface="Times New Roman"/>
              </a:rPr>
              <a:t>Weak property rights</a:t>
            </a:r>
          </a:p>
          <a:p>
            <a:pPr lvl="1">
              <a:buFont typeface=""/>
              <a:buChar char="•"/>
            </a:pPr>
            <a:r>
              <a:rPr lang="en-US" sz="2000" dirty="0">
                <a:latin typeface="Times New Roman"/>
                <a:cs typeface="Times New Roman"/>
              </a:rPr>
              <a:t>High tax rates</a:t>
            </a:r>
          </a:p>
          <a:p>
            <a:pPr lvl="1">
              <a:buFont typeface=""/>
              <a:buChar char="•"/>
            </a:pPr>
            <a:r>
              <a:rPr lang="en-US" sz="2000" dirty="0">
                <a:latin typeface="Times New Roman"/>
                <a:cs typeface="Times New Roman"/>
              </a:rPr>
              <a:t>High subsidies</a:t>
            </a:r>
          </a:p>
          <a:p>
            <a:r>
              <a:rPr lang="en-US" sz="2000" dirty="0">
                <a:latin typeface="Times New Roman"/>
                <a:cs typeface="Times New Roman"/>
              </a:rPr>
              <a:t>Strong property rights protections can help mitigate some of the negative effects of high taxes and subsidies on economic freedom and monetary stability, but the optimal environment combines strong property rights with lower government intervention through both taxes and subsidies.</a:t>
            </a:r>
          </a:p>
        </p:txBody>
      </p:sp>
    </p:spTree>
    <p:extLst>
      <p:ext uri="{BB962C8B-B14F-4D97-AF65-F5344CB8AC3E}">
        <p14:creationId xmlns:p14="http://schemas.microsoft.com/office/powerpoint/2010/main" val="16273152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19252-D147-18AD-3CE5-6CFBD855311F}"/>
              </a:ext>
            </a:extLst>
          </p:cNvPr>
          <p:cNvSpPr>
            <a:spLocks noGrp="1"/>
          </p:cNvSpPr>
          <p:nvPr>
            <p:ph type="title"/>
          </p:nvPr>
        </p:nvSpPr>
        <p:spPr>
          <a:xfrm>
            <a:off x="192657" y="1894879"/>
            <a:ext cx="10972800" cy="1325563"/>
          </a:xfrm>
        </p:spPr>
        <p:txBody>
          <a:bodyPr>
            <a:normAutofit fontScale="90000"/>
          </a:bodyPr>
          <a:lstStyle/>
          <a:p>
            <a:r>
              <a:rPr lang="en-US">
                <a:latin typeface="Times New Roman"/>
                <a:ea typeface="+mj-lt"/>
                <a:cs typeface="+mj-lt"/>
              </a:rPr>
              <a:t>How has the overall economic freedom score changed from 1970 to 2022?</a:t>
            </a:r>
            <a:endParaRPr lang="en-US">
              <a:latin typeface="Times New Roman"/>
              <a:cs typeface="Times New Roman"/>
            </a:endParaRPr>
          </a:p>
          <a:p>
            <a:br>
              <a:rPr lang="en-US"/>
            </a:br>
            <a:endParaRPr lang="en-US">
              <a:latin typeface="Times New Roman"/>
              <a:cs typeface="Times New Roman"/>
            </a:endParaRPr>
          </a:p>
          <a:p>
            <a:endParaRPr lang="en-US">
              <a:latin typeface="Times New Roman"/>
              <a:cs typeface="Posterama"/>
            </a:endParaRPr>
          </a:p>
        </p:txBody>
      </p:sp>
      <p:sp>
        <p:nvSpPr>
          <p:cNvPr id="3" name="TextBox 2">
            <a:extLst>
              <a:ext uri="{FF2B5EF4-FFF2-40B4-BE49-F238E27FC236}">
                <a16:creationId xmlns:a16="http://schemas.microsoft.com/office/drawing/2014/main" id="{EE09E88B-371C-11E1-665B-55692BD4EFA8}"/>
              </a:ext>
            </a:extLst>
          </p:cNvPr>
          <p:cNvSpPr txBox="1"/>
          <p:nvPr/>
        </p:nvSpPr>
        <p:spPr>
          <a:xfrm>
            <a:off x="310551" y="1719532"/>
            <a:ext cx="579120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42424"/>
                </a:solidFill>
                <a:latin typeface="Times New Roman"/>
                <a:cs typeface="Segoe UI"/>
              </a:rPr>
              <a:t>During the 1970s, various regions worldwide, particularly in developing nations, encountered diminished economic freedom resulting from government-directed economic strategies, trade limitations, and extensive regulations. Economies were frequently marked by nationalization, central planning, and protectionist policies.</a:t>
            </a:r>
          </a:p>
          <a:p>
            <a:endParaRPr lang="en-US" dirty="0">
              <a:solidFill>
                <a:srgbClr val="242424"/>
              </a:solidFill>
              <a:latin typeface="Times New Roman"/>
              <a:cs typeface="Segoe UI"/>
            </a:endParaRPr>
          </a:p>
          <a:p>
            <a:r>
              <a:rPr lang="en-US" dirty="0">
                <a:solidFill>
                  <a:srgbClr val="242424"/>
                </a:solidFill>
                <a:latin typeface="Times New Roman"/>
                <a:cs typeface="Segoe UI"/>
              </a:rPr>
              <a:t>By the mid-1990s, nations such as the U.S., Hong Kong, Singapore, and New Zealand were showcasing exceptionally high degrees of economic freedom.</a:t>
            </a:r>
          </a:p>
          <a:p>
            <a:endParaRPr lang="en-US" dirty="0">
              <a:solidFill>
                <a:srgbClr val="242424"/>
              </a:solidFill>
              <a:latin typeface="Times New Roman"/>
              <a:cs typeface="Segoe UI"/>
            </a:endParaRPr>
          </a:p>
          <a:p>
            <a:r>
              <a:rPr lang="en-US" dirty="0">
                <a:solidFill>
                  <a:srgbClr val="242424"/>
                </a:solidFill>
                <a:latin typeface="Times New Roman"/>
                <a:cs typeface="Segoe UI"/>
              </a:rPr>
              <a:t>The early 2000s saw ongoing advancements in economic freedom in numerous countries. Changes in developing countries, such as market liberalization and decreasing government control, contributed to an increase in worldwide economic freedom ratings.</a:t>
            </a:r>
          </a:p>
        </p:txBody>
      </p:sp>
      <p:pic>
        <p:nvPicPr>
          <p:cNvPr id="4" name="Picture 3">
            <a:extLst>
              <a:ext uri="{FF2B5EF4-FFF2-40B4-BE49-F238E27FC236}">
                <a16:creationId xmlns:a16="http://schemas.microsoft.com/office/drawing/2014/main" id="{8D2B7EDF-5567-FC89-CC67-CA2DE98A801B}"/>
              </a:ext>
            </a:extLst>
          </p:cNvPr>
          <p:cNvPicPr>
            <a:picLocks noChangeAspect="1"/>
          </p:cNvPicPr>
          <p:nvPr/>
        </p:nvPicPr>
        <p:blipFill>
          <a:blip r:embed="rId2"/>
          <a:stretch>
            <a:fillRect/>
          </a:stretch>
        </p:blipFill>
        <p:spPr>
          <a:xfrm>
            <a:off x="6393611" y="1334488"/>
            <a:ext cx="5802703" cy="3412647"/>
          </a:xfrm>
          <a:prstGeom prst="rect">
            <a:avLst/>
          </a:prstGeom>
        </p:spPr>
      </p:pic>
    </p:spTree>
    <p:extLst>
      <p:ext uri="{BB962C8B-B14F-4D97-AF65-F5344CB8AC3E}">
        <p14:creationId xmlns:p14="http://schemas.microsoft.com/office/powerpoint/2010/main" val="33939661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0E20617-5A38-4FAF-8FE0-B4C6A95F1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1E23747-C918-4EC5-811F-876AFAD74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8177" y="0"/>
            <a:ext cx="7360775" cy="6858000"/>
          </a:xfrm>
          <a:custGeom>
            <a:avLst/>
            <a:gdLst>
              <a:gd name="connsiteX0" fmla="*/ 615190 w 7360775"/>
              <a:gd name="connsiteY0" fmla="*/ 3536635 h 6858000"/>
              <a:gd name="connsiteX1" fmla="*/ 1124778 w 7360775"/>
              <a:gd name="connsiteY1" fmla="*/ 4046223 h 6858000"/>
              <a:gd name="connsiteX2" fmla="*/ 615190 w 7360775"/>
              <a:gd name="connsiteY2" fmla="*/ 4555811 h 6858000"/>
              <a:gd name="connsiteX3" fmla="*/ 105602 w 7360775"/>
              <a:gd name="connsiteY3" fmla="*/ 4046223 h 6858000"/>
              <a:gd name="connsiteX4" fmla="*/ 615190 w 7360775"/>
              <a:gd name="connsiteY4" fmla="*/ 3536635 h 6858000"/>
              <a:gd name="connsiteX5" fmla="*/ 1497780 w 7360775"/>
              <a:gd name="connsiteY5" fmla="*/ 0 h 6858000"/>
              <a:gd name="connsiteX6" fmla="*/ 1997377 w 7360775"/>
              <a:gd name="connsiteY6" fmla="*/ 0 h 6858000"/>
              <a:gd name="connsiteX7" fmla="*/ 5164844 w 7360775"/>
              <a:gd name="connsiteY7" fmla="*/ 0 h 6858000"/>
              <a:gd name="connsiteX8" fmla="*/ 5726653 w 7360775"/>
              <a:gd name="connsiteY8" fmla="*/ 0 h 6858000"/>
              <a:gd name="connsiteX9" fmla="*/ 7360775 w 7360775"/>
              <a:gd name="connsiteY9" fmla="*/ 0 h 6858000"/>
              <a:gd name="connsiteX10" fmla="*/ 7360775 w 7360775"/>
              <a:gd name="connsiteY10" fmla="*/ 6858000 h 6858000"/>
              <a:gd name="connsiteX11" fmla="*/ 5726653 w 7360775"/>
              <a:gd name="connsiteY11" fmla="*/ 6858000 h 6858000"/>
              <a:gd name="connsiteX12" fmla="*/ 1997377 w 7360775"/>
              <a:gd name="connsiteY12" fmla="*/ 6858000 h 6858000"/>
              <a:gd name="connsiteX13" fmla="*/ 311757 w 7360775"/>
              <a:gd name="connsiteY13" fmla="*/ 6858000 h 6858000"/>
              <a:gd name="connsiteX14" fmla="*/ 314130 w 7360775"/>
              <a:gd name="connsiteY14" fmla="*/ 6707670 h 6858000"/>
              <a:gd name="connsiteX15" fmla="*/ 599702 w 7360775"/>
              <a:gd name="connsiteY15" fmla="*/ 5670858 h 6858000"/>
              <a:gd name="connsiteX16" fmla="*/ 1211433 w 7360775"/>
              <a:gd name="connsiteY16" fmla="*/ 4641255 h 6858000"/>
              <a:gd name="connsiteX17" fmla="*/ 1053041 w 7360775"/>
              <a:gd name="connsiteY17" fmla="*/ 3164269 h 6858000"/>
              <a:gd name="connsiteX18" fmla="*/ 607048 w 7360775"/>
              <a:gd name="connsiteY18" fmla="*/ 2589405 h 6858000"/>
              <a:gd name="connsiteX19" fmla="*/ 1054915 w 7360775"/>
              <a:gd name="connsiteY19" fmla="*/ 1068099 h 6858000"/>
              <a:gd name="connsiteX20" fmla="*/ 1502877 w 7360775"/>
              <a:gd name="connsiteY20" fmla="*/ 419995 h 6858000"/>
              <a:gd name="connsiteX21" fmla="*/ 1505904 w 7360775"/>
              <a:gd name="connsiteY21" fmla="*/ 184996 h 6858000"/>
              <a:gd name="connsiteX22" fmla="*/ 14543 w 7360775"/>
              <a:gd name="connsiteY22" fmla="*/ 0 h 6858000"/>
              <a:gd name="connsiteX23" fmla="*/ 879351 w 7360775"/>
              <a:gd name="connsiteY23" fmla="*/ 0 h 6858000"/>
              <a:gd name="connsiteX24" fmla="*/ 892053 w 7360775"/>
              <a:gd name="connsiteY24" fmla="*/ 78052 h 6858000"/>
              <a:gd name="connsiteX25" fmla="*/ 561940 w 7360775"/>
              <a:gd name="connsiteY25" fmla="*/ 535443 h 6858000"/>
              <a:gd name="connsiteX26" fmla="*/ 15319 w 7360775"/>
              <a:gd name="connsiteY26" fmla="*/ 219852 h 6858000"/>
              <a:gd name="connsiteX27" fmla="*/ 4234 w 7360775"/>
              <a:gd name="connsiteY27" fmla="*/ 429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360775" h="6858000">
                <a:moveTo>
                  <a:pt x="615190" y="3536635"/>
                </a:moveTo>
                <a:cubicBezTo>
                  <a:pt x="896628" y="3536635"/>
                  <a:pt x="1124778" y="3764785"/>
                  <a:pt x="1124778" y="4046223"/>
                </a:cubicBezTo>
                <a:cubicBezTo>
                  <a:pt x="1124778" y="4327661"/>
                  <a:pt x="896628" y="4555811"/>
                  <a:pt x="615190" y="4555811"/>
                </a:cubicBezTo>
                <a:cubicBezTo>
                  <a:pt x="333752" y="4555811"/>
                  <a:pt x="105602" y="4327661"/>
                  <a:pt x="105602" y="4046223"/>
                </a:cubicBezTo>
                <a:cubicBezTo>
                  <a:pt x="105602" y="3764785"/>
                  <a:pt x="333752" y="3536635"/>
                  <a:pt x="615190" y="3536635"/>
                </a:cubicBezTo>
                <a:close/>
                <a:moveTo>
                  <a:pt x="1497780" y="0"/>
                </a:moveTo>
                <a:lnTo>
                  <a:pt x="1997377" y="0"/>
                </a:lnTo>
                <a:lnTo>
                  <a:pt x="5164844" y="0"/>
                </a:lnTo>
                <a:lnTo>
                  <a:pt x="5726653" y="0"/>
                </a:lnTo>
                <a:lnTo>
                  <a:pt x="7360775" y="0"/>
                </a:lnTo>
                <a:lnTo>
                  <a:pt x="7360775" y="6858000"/>
                </a:lnTo>
                <a:lnTo>
                  <a:pt x="5726653" y="6858000"/>
                </a:lnTo>
                <a:lnTo>
                  <a:pt x="1997377" y="6858000"/>
                </a:lnTo>
                <a:lnTo>
                  <a:pt x="311757" y="6858000"/>
                </a:lnTo>
                <a:lnTo>
                  <a:pt x="314130" y="6707670"/>
                </a:lnTo>
                <a:cubicBezTo>
                  <a:pt x="335132" y="6366409"/>
                  <a:pt x="433651" y="6019042"/>
                  <a:pt x="599702" y="5670858"/>
                </a:cubicBezTo>
                <a:cubicBezTo>
                  <a:pt x="770257" y="5311556"/>
                  <a:pt x="1010813" y="4986832"/>
                  <a:pt x="1211433" y="4641255"/>
                </a:cubicBezTo>
                <a:cubicBezTo>
                  <a:pt x="1493036" y="4154456"/>
                  <a:pt x="1511835" y="3622744"/>
                  <a:pt x="1053041" y="3164269"/>
                </a:cubicBezTo>
                <a:cubicBezTo>
                  <a:pt x="881977" y="2993264"/>
                  <a:pt x="700422" y="2805523"/>
                  <a:pt x="607048" y="2589405"/>
                </a:cubicBezTo>
                <a:cubicBezTo>
                  <a:pt x="366279" y="2032158"/>
                  <a:pt x="541125" y="1508061"/>
                  <a:pt x="1054915" y="1068099"/>
                </a:cubicBezTo>
                <a:cubicBezTo>
                  <a:pt x="1261027" y="891535"/>
                  <a:pt x="1489688" y="709488"/>
                  <a:pt x="1502877" y="419995"/>
                </a:cubicBezTo>
                <a:cubicBezTo>
                  <a:pt x="1506389" y="341910"/>
                  <a:pt x="1507262" y="263520"/>
                  <a:pt x="1505904" y="184996"/>
                </a:cubicBezTo>
                <a:close/>
                <a:moveTo>
                  <a:pt x="14543" y="0"/>
                </a:moveTo>
                <a:lnTo>
                  <a:pt x="879351" y="0"/>
                </a:lnTo>
                <a:lnTo>
                  <a:pt x="892053" y="78052"/>
                </a:lnTo>
                <a:cubicBezTo>
                  <a:pt x="904492" y="285271"/>
                  <a:pt x="770271" y="479621"/>
                  <a:pt x="561940" y="535443"/>
                </a:cubicBezTo>
                <a:cubicBezTo>
                  <a:pt x="323846" y="599240"/>
                  <a:pt x="79116" y="457945"/>
                  <a:pt x="15319" y="219852"/>
                </a:cubicBezTo>
                <a:cubicBezTo>
                  <a:pt x="-631" y="160329"/>
                  <a:pt x="-3762" y="100391"/>
                  <a:pt x="4234" y="429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566CBD8-E6AF-0269-761C-01A788B29906}"/>
              </a:ext>
            </a:extLst>
          </p:cNvPr>
          <p:cNvSpPr>
            <a:spLocks noGrp="1"/>
          </p:cNvSpPr>
          <p:nvPr>
            <p:ph type="title"/>
          </p:nvPr>
        </p:nvSpPr>
        <p:spPr>
          <a:xfrm>
            <a:off x="609601" y="228226"/>
            <a:ext cx="4769671" cy="2325590"/>
          </a:xfrm>
        </p:spPr>
        <p:txBody>
          <a:bodyPr vert="horz" lIns="91440" tIns="45720" rIns="91440" bIns="45720" rtlCol="0" anchor="b">
            <a:normAutofit/>
          </a:bodyPr>
          <a:lstStyle/>
          <a:p>
            <a:r>
              <a:rPr lang="en-US" kern="1200">
                <a:solidFill>
                  <a:schemeClr val="tx1"/>
                </a:solidFill>
                <a:latin typeface="+mj-lt"/>
                <a:ea typeface="+mj-ea"/>
                <a:cs typeface="+mj-cs"/>
              </a:rPr>
              <a:t>After 2000-s</a:t>
            </a:r>
          </a:p>
        </p:txBody>
      </p:sp>
      <p:sp>
        <p:nvSpPr>
          <p:cNvPr id="3" name="TextBox 2">
            <a:extLst>
              <a:ext uri="{FF2B5EF4-FFF2-40B4-BE49-F238E27FC236}">
                <a16:creationId xmlns:a16="http://schemas.microsoft.com/office/drawing/2014/main" id="{13D6092B-534A-57AE-8DBE-FF779F1EA533}"/>
              </a:ext>
            </a:extLst>
          </p:cNvPr>
          <p:cNvSpPr txBox="1"/>
          <p:nvPr/>
        </p:nvSpPr>
        <p:spPr>
          <a:xfrm>
            <a:off x="610197" y="2987193"/>
            <a:ext cx="6039671" cy="363792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spcAft>
                <a:spcPts val="600"/>
              </a:spcAft>
              <a:buClr>
                <a:schemeClr val="accent5"/>
              </a:buClr>
            </a:pPr>
            <a:r>
              <a:rPr lang="en-US" dirty="0">
                <a:latin typeface="Times New Roman"/>
                <a:cs typeface="Times New Roman"/>
              </a:rPr>
              <a:t>The 2007-2008 global financial crisis (GFC) caused a short-lived adverse effect on economic freedom. Numerous nations reacted to the crisis by enhancing government involvement, implementing bailouts, and launching stimulus initiatives, leading to a decline in certain international economic freedom ratings.</a:t>
            </a:r>
          </a:p>
          <a:p>
            <a:pPr>
              <a:spcAft>
                <a:spcPts val="600"/>
              </a:spcAft>
              <a:buClr>
                <a:schemeClr val="accent5"/>
              </a:buClr>
            </a:pPr>
            <a:endParaRPr lang="en-US" dirty="0">
              <a:latin typeface="Times New Roman"/>
              <a:cs typeface="Times New Roman"/>
            </a:endParaRPr>
          </a:p>
          <a:p>
            <a:pPr>
              <a:spcAft>
                <a:spcPts val="600"/>
              </a:spcAft>
              <a:buClr>
                <a:schemeClr val="accent5"/>
              </a:buClr>
            </a:pPr>
            <a:r>
              <a:rPr lang="en-US" dirty="0">
                <a:latin typeface="Times New Roman"/>
                <a:cs typeface="Times New Roman"/>
              </a:rPr>
              <a:t>The years between 2010 and 2020 exhibited a rather varied performance. Although numerous economies progressed regarding economic freedom, there were also regressions. Nations such as the U.S. saw a reduction in economic freedom during the early 2010s as a result of rising regulatory pressures and escalating public debt.</a:t>
            </a:r>
          </a:p>
          <a:p>
            <a:pPr>
              <a:spcAft>
                <a:spcPts val="600"/>
              </a:spcAft>
              <a:buClr>
                <a:schemeClr val="accent5"/>
              </a:buClr>
            </a:pPr>
            <a:endParaRPr lang="en-US" dirty="0">
              <a:latin typeface="Times New Roman"/>
              <a:cs typeface="Times New Roman"/>
            </a:endParaRPr>
          </a:p>
          <a:p>
            <a:pPr>
              <a:spcAft>
                <a:spcPts val="600"/>
              </a:spcAft>
              <a:buClr>
                <a:schemeClr val="accent5"/>
              </a:buClr>
            </a:pPr>
            <a:endParaRPr lang="en-US" dirty="0">
              <a:latin typeface="Times New Roman"/>
              <a:cs typeface="Times New Roman"/>
            </a:endParaRPr>
          </a:p>
          <a:p>
            <a:pPr>
              <a:spcAft>
                <a:spcPts val="600"/>
              </a:spcAft>
              <a:buClr>
                <a:schemeClr val="accent5"/>
              </a:buClr>
            </a:pPr>
            <a:endParaRPr lang="en-US" dirty="0">
              <a:latin typeface="Times New Roman"/>
              <a:cs typeface="Times New Roman"/>
            </a:endParaRPr>
          </a:p>
        </p:txBody>
      </p:sp>
      <p:pic>
        <p:nvPicPr>
          <p:cNvPr id="4" name="Picture 3" descr="A graph of different colored lines&#10;&#10;Description automatically generated">
            <a:extLst>
              <a:ext uri="{FF2B5EF4-FFF2-40B4-BE49-F238E27FC236}">
                <a16:creationId xmlns:a16="http://schemas.microsoft.com/office/drawing/2014/main" id="{BF61B65C-14FA-72EB-4CB9-AA1E920C780B}"/>
              </a:ext>
            </a:extLst>
          </p:cNvPr>
          <p:cNvPicPr>
            <a:picLocks noChangeAspect="1"/>
          </p:cNvPicPr>
          <p:nvPr/>
        </p:nvPicPr>
        <p:blipFill>
          <a:blip r:embed="rId2"/>
          <a:stretch>
            <a:fillRect/>
          </a:stretch>
        </p:blipFill>
        <p:spPr>
          <a:xfrm>
            <a:off x="7076919" y="3462299"/>
            <a:ext cx="4412240" cy="2680436"/>
          </a:xfrm>
          <a:prstGeom prst="rect">
            <a:avLst/>
          </a:prstGeom>
        </p:spPr>
      </p:pic>
      <p:pic>
        <p:nvPicPr>
          <p:cNvPr id="5" name="Picture 4" descr="A graph of different colored lines&#10;&#10;Description automatically generated">
            <a:extLst>
              <a:ext uri="{FF2B5EF4-FFF2-40B4-BE49-F238E27FC236}">
                <a16:creationId xmlns:a16="http://schemas.microsoft.com/office/drawing/2014/main" id="{4AB428A0-6860-5754-1CD4-6A387868BD44}"/>
              </a:ext>
            </a:extLst>
          </p:cNvPr>
          <p:cNvPicPr>
            <a:picLocks noChangeAspect="1"/>
          </p:cNvPicPr>
          <p:nvPr/>
        </p:nvPicPr>
        <p:blipFill>
          <a:blip r:embed="rId3"/>
          <a:stretch>
            <a:fillRect/>
          </a:stretch>
        </p:blipFill>
        <p:spPr>
          <a:xfrm>
            <a:off x="7067803" y="541538"/>
            <a:ext cx="4430471" cy="2680436"/>
          </a:xfrm>
          <a:prstGeom prst="rect">
            <a:avLst/>
          </a:prstGeom>
        </p:spPr>
      </p:pic>
    </p:spTree>
    <p:extLst>
      <p:ext uri="{BB962C8B-B14F-4D97-AF65-F5344CB8AC3E}">
        <p14:creationId xmlns:p14="http://schemas.microsoft.com/office/powerpoint/2010/main" val="600162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27ED4-3F4C-2FA1-6C8A-A34A65750C2A}"/>
              </a:ext>
            </a:extLst>
          </p:cNvPr>
          <p:cNvSpPr>
            <a:spLocks noGrp="1"/>
          </p:cNvSpPr>
          <p:nvPr>
            <p:ph type="title"/>
          </p:nvPr>
        </p:nvSpPr>
        <p:spPr>
          <a:xfrm>
            <a:off x="270933" y="205006"/>
            <a:ext cx="10972800" cy="1325563"/>
          </a:xfrm>
        </p:spPr>
        <p:txBody>
          <a:bodyPr/>
          <a:lstStyle/>
          <a:p>
            <a:r>
              <a:rPr lang="en-US">
                <a:cs typeface="Posterama"/>
              </a:rPr>
              <a:t>More features of our dataset</a:t>
            </a:r>
            <a:endParaRPr lang="en-US"/>
          </a:p>
        </p:txBody>
      </p:sp>
      <p:sp>
        <p:nvSpPr>
          <p:cNvPr id="3" name="Rectangle 2">
            <a:extLst>
              <a:ext uri="{FF2B5EF4-FFF2-40B4-BE49-F238E27FC236}">
                <a16:creationId xmlns:a16="http://schemas.microsoft.com/office/drawing/2014/main" id="{981F30A2-8002-E093-5B3F-B169799E709C}"/>
              </a:ext>
            </a:extLst>
          </p:cNvPr>
          <p:cNvSpPr/>
          <p:nvPr/>
        </p:nvSpPr>
        <p:spPr>
          <a:xfrm>
            <a:off x="0" y="2540000"/>
            <a:ext cx="5559778" cy="3414887"/>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en-US" sz="2000">
                <a:solidFill>
                  <a:schemeClr val="tx1">
                    <a:lumMod val="95000"/>
                    <a:lumOff val="5000"/>
                  </a:schemeClr>
                </a:solidFill>
                <a:latin typeface="Times New Roman"/>
                <a:cs typeface="Times New Roman"/>
              </a:rPr>
              <a:t>Our dataset allows us to find information about North America and US states.  We can filter data from 1981-2021. On this image we can see economic freedom of US states in 2021.  Overall score is based on government spending, taxes and labor market freedom. </a:t>
            </a:r>
          </a:p>
        </p:txBody>
      </p:sp>
      <p:pic>
        <p:nvPicPr>
          <p:cNvPr id="4" name="Picture 3" descr="A screenshot of a computer&#10;&#10;Description automatically generated">
            <a:extLst>
              <a:ext uri="{FF2B5EF4-FFF2-40B4-BE49-F238E27FC236}">
                <a16:creationId xmlns:a16="http://schemas.microsoft.com/office/drawing/2014/main" id="{45C7C5FB-B4FD-3421-CD6B-D6C40438E893}"/>
              </a:ext>
            </a:extLst>
          </p:cNvPr>
          <p:cNvPicPr>
            <a:picLocks noChangeAspect="1"/>
          </p:cNvPicPr>
          <p:nvPr/>
        </p:nvPicPr>
        <p:blipFill>
          <a:blip r:embed="rId2"/>
          <a:stretch>
            <a:fillRect/>
          </a:stretch>
        </p:blipFill>
        <p:spPr>
          <a:xfrm>
            <a:off x="6096000" y="2533781"/>
            <a:ext cx="6096000" cy="3427327"/>
          </a:xfrm>
          <a:prstGeom prst="rect">
            <a:avLst/>
          </a:prstGeom>
        </p:spPr>
      </p:pic>
    </p:spTree>
    <p:extLst>
      <p:ext uri="{BB962C8B-B14F-4D97-AF65-F5344CB8AC3E}">
        <p14:creationId xmlns:p14="http://schemas.microsoft.com/office/powerpoint/2010/main" val="41679180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6783E-756C-53EA-B7D5-DD835835D450}"/>
              </a:ext>
            </a:extLst>
          </p:cNvPr>
          <p:cNvSpPr>
            <a:spLocks noGrp="1"/>
          </p:cNvSpPr>
          <p:nvPr>
            <p:ph type="title"/>
          </p:nvPr>
        </p:nvSpPr>
        <p:spPr>
          <a:xfrm>
            <a:off x="2822" y="106228"/>
            <a:ext cx="10972800" cy="732897"/>
          </a:xfrm>
        </p:spPr>
        <p:txBody>
          <a:bodyPr>
            <a:normAutofit fontScale="90000"/>
          </a:bodyPr>
          <a:lstStyle/>
          <a:p>
            <a:r>
              <a:rPr lang="en-US">
                <a:cs typeface="Posterama"/>
              </a:rPr>
              <a:t>Covid time</a:t>
            </a:r>
            <a:endParaRPr lang="en-US"/>
          </a:p>
        </p:txBody>
      </p:sp>
      <p:sp>
        <p:nvSpPr>
          <p:cNvPr id="3" name="TextBox 2">
            <a:extLst>
              <a:ext uri="{FF2B5EF4-FFF2-40B4-BE49-F238E27FC236}">
                <a16:creationId xmlns:a16="http://schemas.microsoft.com/office/drawing/2014/main" id="{3A8A76AE-E715-3CAE-C525-B7141873D4CB}"/>
              </a:ext>
            </a:extLst>
          </p:cNvPr>
          <p:cNvSpPr txBox="1"/>
          <p:nvPr/>
        </p:nvSpPr>
        <p:spPr>
          <a:xfrm>
            <a:off x="124178" y="1013178"/>
            <a:ext cx="5994612"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Times New Roman"/>
                <a:cs typeface="Segoe UI"/>
              </a:rPr>
              <a:t>The COVID-19 pandemic greatly influenced global economic freedom. Numerous governments heightened their control over economies via lockdowns, financial assistance, and urgent interventions. This resulted in a decline in economic freedom ratings in numerous nations in 2020. By 2022, several economies started to bounce back from the pandemic's severe effects, yet global economic freedom overall stayed quite stable. The Index from the Heritage Foundation showed minor advancements in certain nations, particularly in Asia and the Pacific, yet significant issues like inflation, geopolitical conflicts, and elevated public debt persistently impacted economic freedom ratings​. </a:t>
            </a:r>
          </a:p>
          <a:p>
            <a:r>
              <a:rPr lang="en-US" sz="2200" dirty="0">
                <a:latin typeface="Times New Roman"/>
                <a:cs typeface="Segoe UI"/>
              </a:rPr>
              <a:t>​</a:t>
            </a:r>
          </a:p>
        </p:txBody>
      </p:sp>
      <p:pic>
        <p:nvPicPr>
          <p:cNvPr id="4" name="Picture 3">
            <a:extLst>
              <a:ext uri="{FF2B5EF4-FFF2-40B4-BE49-F238E27FC236}">
                <a16:creationId xmlns:a16="http://schemas.microsoft.com/office/drawing/2014/main" id="{10D8BBD8-C028-CB9D-ED3F-053C47F9681D}"/>
              </a:ext>
            </a:extLst>
          </p:cNvPr>
          <p:cNvPicPr>
            <a:picLocks noChangeAspect="1"/>
          </p:cNvPicPr>
          <p:nvPr/>
        </p:nvPicPr>
        <p:blipFill>
          <a:blip r:embed="rId2"/>
          <a:stretch>
            <a:fillRect/>
          </a:stretch>
        </p:blipFill>
        <p:spPr>
          <a:xfrm>
            <a:off x="6025820" y="-2247"/>
            <a:ext cx="6164473" cy="3498192"/>
          </a:xfrm>
          <a:prstGeom prst="rect">
            <a:avLst/>
          </a:prstGeom>
        </p:spPr>
      </p:pic>
      <p:pic>
        <p:nvPicPr>
          <p:cNvPr id="5" name="Picture 4" descr="A graph of a bar chart&#10;&#10;Description automatically generated">
            <a:extLst>
              <a:ext uri="{FF2B5EF4-FFF2-40B4-BE49-F238E27FC236}">
                <a16:creationId xmlns:a16="http://schemas.microsoft.com/office/drawing/2014/main" id="{7EA71EAF-59F1-84DC-0158-9C6AB25C57F1}"/>
              </a:ext>
            </a:extLst>
          </p:cNvPr>
          <p:cNvPicPr>
            <a:picLocks noChangeAspect="1"/>
          </p:cNvPicPr>
          <p:nvPr/>
        </p:nvPicPr>
        <p:blipFill>
          <a:blip r:embed="rId3"/>
          <a:stretch>
            <a:fillRect/>
          </a:stretch>
        </p:blipFill>
        <p:spPr>
          <a:xfrm>
            <a:off x="6123317" y="3504840"/>
            <a:ext cx="5796951" cy="3356396"/>
          </a:xfrm>
          <a:prstGeom prst="rect">
            <a:avLst/>
          </a:prstGeom>
        </p:spPr>
      </p:pic>
    </p:spTree>
    <p:extLst>
      <p:ext uri="{BB962C8B-B14F-4D97-AF65-F5344CB8AC3E}">
        <p14:creationId xmlns:p14="http://schemas.microsoft.com/office/powerpoint/2010/main" val="115350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30FC6-B4F5-84C8-0EE7-68A519D0FD70}"/>
              </a:ext>
            </a:extLst>
          </p:cNvPr>
          <p:cNvSpPr>
            <a:spLocks noGrp="1"/>
          </p:cNvSpPr>
          <p:nvPr>
            <p:ph type="title"/>
          </p:nvPr>
        </p:nvSpPr>
        <p:spPr>
          <a:xfrm>
            <a:off x="243510" y="177050"/>
            <a:ext cx="11706045" cy="736092"/>
          </a:xfrm>
        </p:spPr>
        <p:txBody>
          <a:bodyPr>
            <a:normAutofit fontScale="90000"/>
          </a:bodyPr>
          <a:lstStyle/>
          <a:p>
            <a:r>
              <a:rPr lang="en-US">
                <a:cs typeface="Posterama"/>
              </a:rPr>
              <a:t>Chart with overall economic freedom 1970-2022</a:t>
            </a:r>
            <a:endParaRPr lang="en-US"/>
          </a:p>
        </p:txBody>
      </p:sp>
      <p:pic>
        <p:nvPicPr>
          <p:cNvPr id="3" name="Picture 2" descr="A graph showing the growth of the economic freedom from years&#10;&#10;Description automatically generated">
            <a:extLst>
              <a:ext uri="{FF2B5EF4-FFF2-40B4-BE49-F238E27FC236}">
                <a16:creationId xmlns:a16="http://schemas.microsoft.com/office/drawing/2014/main" id="{431525CB-74F8-4C59-8745-E28DE755E8C9}"/>
              </a:ext>
            </a:extLst>
          </p:cNvPr>
          <p:cNvPicPr>
            <a:picLocks noChangeAspect="1"/>
          </p:cNvPicPr>
          <p:nvPr/>
        </p:nvPicPr>
        <p:blipFill>
          <a:blip r:embed="rId2"/>
          <a:stretch>
            <a:fillRect/>
          </a:stretch>
        </p:blipFill>
        <p:spPr>
          <a:xfrm>
            <a:off x="3302133" y="1124720"/>
            <a:ext cx="8763000" cy="4600575"/>
          </a:xfrm>
          <a:prstGeom prst="rect">
            <a:avLst/>
          </a:prstGeom>
        </p:spPr>
      </p:pic>
      <p:sp>
        <p:nvSpPr>
          <p:cNvPr id="4" name="Rectangle 3">
            <a:extLst>
              <a:ext uri="{FF2B5EF4-FFF2-40B4-BE49-F238E27FC236}">
                <a16:creationId xmlns:a16="http://schemas.microsoft.com/office/drawing/2014/main" id="{59297E0C-EE45-2F16-6537-9106B3EA6AF2}"/>
              </a:ext>
            </a:extLst>
          </p:cNvPr>
          <p:cNvSpPr/>
          <p:nvPr/>
        </p:nvSpPr>
        <p:spPr>
          <a:xfrm>
            <a:off x="-1" y="2497666"/>
            <a:ext cx="3301998" cy="34289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This chart represents overall economic freedom from 1970-2022. We can see constant growth from 1970 to 2015. And then from 2020 economic freedom started to decrease. In 2020 we had covid period-big factor that could influence the overall score. Also conflicts between countries, wars, inflation can affect the overall score nowadays. </a:t>
            </a:r>
          </a:p>
        </p:txBody>
      </p:sp>
    </p:spTree>
    <p:extLst>
      <p:ext uri="{BB962C8B-B14F-4D97-AF65-F5344CB8AC3E}">
        <p14:creationId xmlns:p14="http://schemas.microsoft.com/office/powerpoint/2010/main" val="39938995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C4F8F-CB49-21E0-B629-68123B8FD967}"/>
              </a:ext>
            </a:extLst>
          </p:cNvPr>
          <p:cNvSpPr>
            <a:spLocks noGrp="1"/>
          </p:cNvSpPr>
          <p:nvPr>
            <p:ph type="title"/>
          </p:nvPr>
        </p:nvSpPr>
        <p:spPr>
          <a:xfrm>
            <a:off x="221411" y="227105"/>
            <a:ext cx="10972800" cy="1325563"/>
          </a:xfrm>
        </p:spPr>
        <p:txBody>
          <a:bodyPr>
            <a:normAutofit fontScale="90000"/>
          </a:bodyPr>
          <a:lstStyle/>
          <a:p>
            <a:r>
              <a:rPr lang="en-US">
                <a:cs typeface="Posterama"/>
              </a:rPr>
              <a:t>Thank you for your attention! We hope you enjoy our presentation!</a:t>
            </a:r>
            <a:endParaRPr lang="en-US"/>
          </a:p>
        </p:txBody>
      </p:sp>
      <p:pic>
        <p:nvPicPr>
          <p:cNvPr id="3" name="Picture 2" descr="Pin on Thank You">
            <a:extLst>
              <a:ext uri="{FF2B5EF4-FFF2-40B4-BE49-F238E27FC236}">
                <a16:creationId xmlns:a16="http://schemas.microsoft.com/office/drawing/2014/main" id="{DCF70BE0-E587-F380-D301-92B6F569D7A2}"/>
              </a:ext>
            </a:extLst>
          </p:cNvPr>
          <p:cNvPicPr>
            <a:picLocks noChangeAspect="1"/>
          </p:cNvPicPr>
          <p:nvPr/>
        </p:nvPicPr>
        <p:blipFill>
          <a:blip r:embed="rId2"/>
          <a:stretch>
            <a:fillRect/>
          </a:stretch>
        </p:blipFill>
        <p:spPr>
          <a:xfrm>
            <a:off x="227203" y="2599869"/>
            <a:ext cx="5463755" cy="3642502"/>
          </a:xfrm>
          <a:prstGeom prst="rect">
            <a:avLst/>
          </a:prstGeom>
        </p:spPr>
      </p:pic>
    </p:spTree>
    <p:extLst>
      <p:ext uri="{BB962C8B-B14F-4D97-AF65-F5344CB8AC3E}">
        <p14:creationId xmlns:p14="http://schemas.microsoft.com/office/powerpoint/2010/main" val="1545273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0B1C8-7029-1804-068F-0164DAF4CC78}"/>
              </a:ext>
            </a:extLst>
          </p:cNvPr>
          <p:cNvSpPr>
            <a:spLocks noGrp="1"/>
          </p:cNvSpPr>
          <p:nvPr>
            <p:ph type="title"/>
          </p:nvPr>
        </p:nvSpPr>
        <p:spPr>
          <a:xfrm>
            <a:off x="250166" y="183973"/>
            <a:ext cx="10972800" cy="1325563"/>
          </a:xfrm>
        </p:spPr>
        <p:txBody>
          <a:bodyPr/>
          <a:lstStyle/>
          <a:p>
            <a:r>
              <a:rPr lang="en-US">
                <a:cs typeface="Posterama"/>
              </a:rPr>
              <a:t>Canadian Provinces</a:t>
            </a:r>
            <a:endParaRPr lang="en-US"/>
          </a:p>
        </p:txBody>
      </p:sp>
      <p:pic>
        <p:nvPicPr>
          <p:cNvPr id="3" name="Picture 2" descr="A screenshot of a computer&#10;&#10;Description automatically generated">
            <a:extLst>
              <a:ext uri="{FF2B5EF4-FFF2-40B4-BE49-F238E27FC236}">
                <a16:creationId xmlns:a16="http://schemas.microsoft.com/office/drawing/2014/main" id="{66F30433-51A2-3278-2AB8-F146564FB45D}"/>
              </a:ext>
            </a:extLst>
          </p:cNvPr>
          <p:cNvPicPr>
            <a:picLocks noChangeAspect="1"/>
          </p:cNvPicPr>
          <p:nvPr/>
        </p:nvPicPr>
        <p:blipFill>
          <a:blip r:embed="rId2"/>
          <a:stretch>
            <a:fillRect/>
          </a:stretch>
        </p:blipFill>
        <p:spPr>
          <a:xfrm>
            <a:off x="4859547" y="1988507"/>
            <a:ext cx="7203056" cy="4031176"/>
          </a:xfrm>
          <a:prstGeom prst="rect">
            <a:avLst/>
          </a:prstGeom>
        </p:spPr>
      </p:pic>
      <p:sp>
        <p:nvSpPr>
          <p:cNvPr id="4" name="Rectangle 3">
            <a:extLst>
              <a:ext uri="{FF2B5EF4-FFF2-40B4-BE49-F238E27FC236}">
                <a16:creationId xmlns:a16="http://schemas.microsoft.com/office/drawing/2014/main" id="{55FE09AA-1535-61A3-FB44-AE034B1C3046}"/>
              </a:ext>
            </a:extLst>
          </p:cNvPr>
          <p:cNvSpPr/>
          <p:nvPr/>
        </p:nvSpPr>
        <p:spPr>
          <a:xfrm>
            <a:off x="248990" y="2586944"/>
            <a:ext cx="4257331" cy="28450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lumMod val="95000"/>
                    <a:lumOff val="5000"/>
                  </a:schemeClr>
                </a:solidFill>
                <a:latin typeface="Times New Roman"/>
                <a:cs typeface="Times New Roman"/>
              </a:rPr>
              <a:t>We can see Canadian Provinces and their overall score of freedom from 1981 to 2021. In 2021 Alberta had the highest overall score of 6.26, while Quebec had the lowest overall score of 2.67. </a:t>
            </a:r>
          </a:p>
          <a:p>
            <a:pPr algn="ctr"/>
            <a:r>
              <a:rPr lang="en-US">
                <a:solidFill>
                  <a:schemeClr val="tx1">
                    <a:lumMod val="95000"/>
                    <a:lumOff val="5000"/>
                  </a:schemeClr>
                </a:solidFill>
                <a:latin typeface="Times New Roman"/>
                <a:cs typeface="Times New Roman"/>
              </a:rPr>
              <a:t>This score is based on taxes, government spending, labor market freedom. </a:t>
            </a:r>
          </a:p>
        </p:txBody>
      </p:sp>
    </p:spTree>
    <p:extLst>
      <p:ext uri="{BB962C8B-B14F-4D97-AF65-F5344CB8AC3E}">
        <p14:creationId xmlns:p14="http://schemas.microsoft.com/office/powerpoint/2010/main" val="851064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64DEB-3B6B-E485-84A0-CB3A3B1B4DDF}"/>
              </a:ext>
            </a:extLst>
          </p:cNvPr>
          <p:cNvSpPr>
            <a:spLocks noGrp="1"/>
          </p:cNvSpPr>
          <p:nvPr>
            <p:ph type="title"/>
          </p:nvPr>
        </p:nvSpPr>
        <p:spPr>
          <a:xfrm>
            <a:off x="115711" y="176783"/>
            <a:ext cx="10972800" cy="859897"/>
          </a:xfrm>
        </p:spPr>
        <p:txBody>
          <a:bodyPr/>
          <a:lstStyle/>
          <a:p>
            <a:r>
              <a:rPr lang="en-US">
                <a:cs typeface="Posterama"/>
              </a:rPr>
              <a:t>Mexico States</a:t>
            </a:r>
            <a:endParaRPr lang="en-US"/>
          </a:p>
        </p:txBody>
      </p:sp>
      <p:pic>
        <p:nvPicPr>
          <p:cNvPr id="3" name="Picture 2" descr="A screenshot of a computer screen&#10;&#10;Description automatically generated">
            <a:extLst>
              <a:ext uri="{FF2B5EF4-FFF2-40B4-BE49-F238E27FC236}">
                <a16:creationId xmlns:a16="http://schemas.microsoft.com/office/drawing/2014/main" id="{07A1A383-672D-5AF4-B341-C218ABD8FD6B}"/>
              </a:ext>
            </a:extLst>
          </p:cNvPr>
          <p:cNvPicPr>
            <a:picLocks noChangeAspect="1"/>
          </p:cNvPicPr>
          <p:nvPr/>
        </p:nvPicPr>
        <p:blipFill>
          <a:blip r:embed="rId2"/>
          <a:stretch>
            <a:fillRect/>
          </a:stretch>
        </p:blipFill>
        <p:spPr>
          <a:xfrm>
            <a:off x="4290842" y="2040159"/>
            <a:ext cx="7663132" cy="4304345"/>
          </a:xfrm>
          <a:prstGeom prst="rect">
            <a:avLst/>
          </a:prstGeom>
        </p:spPr>
      </p:pic>
      <p:sp>
        <p:nvSpPr>
          <p:cNvPr id="4" name="Rectangle 3">
            <a:extLst>
              <a:ext uri="{FF2B5EF4-FFF2-40B4-BE49-F238E27FC236}">
                <a16:creationId xmlns:a16="http://schemas.microsoft.com/office/drawing/2014/main" id="{FD816375-FA57-36E9-63EE-47EDF1A6A63D}"/>
              </a:ext>
            </a:extLst>
          </p:cNvPr>
          <p:cNvSpPr/>
          <p:nvPr/>
        </p:nvSpPr>
        <p:spPr>
          <a:xfrm>
            <a:off x="346363" y="2389908"/>
            <a:ext cx="3599568" cy="28342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tx1">
                    <a:lumMod val="95000"/>
                    <a:lumOff val="5000"/>
                  </a:schemeClr>
                </a:solidFill>
                <a:latin typeface="Times New Roman"/>
                <a:cs typeface="Times New Roman"/>
              </a:rPr>
              <a:t>Lastly, we can see Mexico States and their economic freedom from 1981 to 2021. This score is based on taxes, government spending, labor market freedom.</a:t>
            </a:r>
          </a:p>
        </p:txBody>
      </p:sp>
    </p:spTree>
    <p:extLst>
      <p:ext uri="{BB962C8B-B14F-4D97-AF65-F5344CB8AC3E}">
        <p14:creationId xmlns:p14="http://schemas.microsoft.com/office/powerpoint/2010/main" val="589885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2B796-F1E0-9928-5214-8FE4A74FC909}"/>
              </a:ext>
            </a:extLst>
          </p:cNvPr>
          <p:cNvSpPr>
            <a:spLocks noGrp="1"/>
          </p:cNvSpPr>
          <p:nvPr>
            <p:ph type="title"/>
          </p:nvPr>
        </p:nvSpPr>
        <p:spPr>
          <a:xfrm>
            <a:off x="5750" y="140840"/>
            <a:ext cx="10972800" cy="750470"/>
          </a:xfrm>
        </p:spPr>
        <p:txBody>
          <a:bodyPr>
            <a:normAutofit fontScale="90000"/>
          </a:bodyPr>
          <a:lstStyle/>
          <a:p>
            <a:r>
              <a:rPr lang="en-US">
                <a:cs typeface="Posterama"/>
              </a:rPr>
              <a:t>Our research question</a:t>
            </a:r>
            <a:endParaRPr lang="en-US"/>
          </a:p>
        </p:txBody>
      </p:sp>
      <p:pic>
        <p:nvPicPr>
          <p:cNvPr id="3" name="Picture 2" descr="Economic Freedom Index : r/MapPorn">
            <a:extLst>
              <a:ext uri="{FF2B5EF4-FFF2-40B4-BE49-F238E27FC236}">
                <a16:creationId xmlns:a16="http://schemas.microsoft.com/office/drawing/2014/main" id="{3E6F2A5D-AC00-4ABD-A3C5-0EAADC21D341}"/>
              </a:ext>
            </a:extLst>
          </p:cNvPr>
          <p:cNvPicPr>
            <a:picLocks noChangeAspect="1"/>
          </p:cNvPicPr>
          <p:nvPr/>
        </p:nvPicPr>
        <p:blipFill>
          <a:blip r:embed="rId2"/>
          <a:stretch>
            <a:fillRect/>
          </a:stretch>
        </p:blipFill>
        <p:spPr>
          <a:xfrm>
            <a:off x="5208197" y="887442"/>
            <a:ext cx="6980208" cy="5873870"/>
          </a:xfrm>
          <a:prstGeom prst="rect">
            <a:avLst/>
          </a:prstGeom>
        </p:spPr>
      </p:pic>
      <p:sp>
        <p:nvSpPr>
          <p:cNvPr id="4" name="Rectangle 3">
            <a:extLst>
              <a:ext uri="{FF2B5EF4-FFF2-40B4-BE49-F238E27FC236}">
                <a16:creationId xmlns:a16="http://schemas.microsoft.com/office/drawing/2014/main" id="{C898BA39-6237-FC24-8B3F-224BDC3BB5E7}"/>
              </a:ext>
            </a:extLst>
          </p:cNvPr>
          <p:cNvSpPr/>
          <p:nvPr/>
        </p:nvSpPr>
        <p:spPr>
          <a:xfrm>
            <a:off x="204611" y="2451484"/>
            <a:ext cx="4641272" cy="43122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imes New Roman"/>
                <a:cs typeface="Times New Roman"/>
              </a:rPr>
              <a:t>Which country has the highest economic freedom in 2022 and what criteria, factors, features can influence the overall score of economic freedom?</a:t>
            </a:r>
          </a:p>
        </p:txBody>
      </p:sp>
    </p:spTree>
    <p:extLst>
      <p:ext uri="{BB962C8B-B14F-4D97-AF65-F5344CB8AC3E}">
        <p14:creationId xmlns:p14="http://schemas.microsoft.com/office/powerpoint/2010/main" val="1410923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C278C-7887-12E5-CF71-F12F0052C353}"/>
              </a:ext>
            </a:extLst>
          </p:cNvPr>
          <p:cNvSpPr>
            <a:spLocks noGrp="1"/>
          </p:cNvSpPr>
          <p:nvPr>
            <p:ph type="title"/>
          </p:nvPr>
        </p:nvSpPr>
        <p:spPr>
          <a:xfrm>
            <a:off x="242711" y="118742"/>
            <a:ext cx="10972800" cy="1038016"/>
          </a:xfrm>
        </p:spPr>
        <p:txBody>
          <a:bodyPr/>
          <a:lstStyle/>
          <a:p>
            <a:r>
              <a:rPr lang="en-US">
                <a:cs typeface="Posterama"/>
              </a:rPr>
              <a:t>Factors that we will consider</a:t>
            </a:r>
            <a:endParaRPr lang="en-US"/>
          </a:p>
        </p:txBody>
      </p:sp>
      <p:pic>
        <p:nvPicPr>
          <p:cNvPr id="3" name="Picture 2" descr="Interactive: The Heritage Foundation Index of Economic Freedom - Column ...">
            <a:extLst>
              <a:ext uri="{FF2B5EF4-FFF2-40B4-BE49-F238E27FC236}">
                <a16:creationId xmlns:a16="http://schemas.microsoft.com/office/drawing/2014/main" id="{2B70B7DD-71A1-D8AC-A67D-5C850C955DFF}"/>
              </a:ext>
            </a:extLst>
          </p:cNvPr>
          <p:cNvPicPr>
            <a:picLocks noChangeAspect="1"/>
          </p:cNvPicPr>
          <p:nvPr/>
        </p:nvPicPr>
        <p:blipFill>
          <a:blip r:embed="rId2"/>
          <a:stretch>
            <a:fillRect/>
          </a:stretch>
        </p:blipFill>
        <p:spPr>
          <a:xfrm>
            <a:off x="5158676" y="1304063"/>
            <a:ext cx="6707038" cy="4934130"/>
          </a:xfrm>
          <a:prstGeom prst="rect">
            <a:avLst/>
          </a:prstGeom>
        </p:spPr>
      </p:pic>
      <p:sp>
        <p:nvSpPr>
          <p:cNvPr id="4" name="Rectangle 3">
            <a:extLst>
              <a:ext uri="{FF2B5EF4-FFF2-40B4-BE49-F238E27FC236}">
                <a16:creationId xmlns:a16="http://schemas.microsoft.com/office/drawing/2014/main" id="{88B52AB8-92F5-C6AD-66BB-795DB0624CDB}"/>
              </a:ext>
            </a:extLst>
          </p:cNvPr>
          <p:cNvSpPr/>
          <p:nvPr/>
        </p:nvSpPr>
        <p:spPr>
          <a:xfrm>
            <a:off x="247586" y="2579125"/>
            <a:ext cx="4422018" cy="348781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000" dirty="0">
                <a:solidFill>
                  <a:schemeClr val="tx1"/>
                </a:solidFill>
                <a:latin typeface="Times New Roman"/>
                <a:cs typeface="Times New Roman"/>
              </a:rPr>
              <a:t>Now we are going to use our recent data. We will be looking at data of year 2022. We will compare and consider different features to look what criteria has the biggest influence on overall score of economic freedom.</a:t>
            </a:r>
          </a:p>
        </p:txBody>
      </p:sp>
    </p:spTree>
    <p:extLst>
      <p:ext uri="{BB962C8B-B14F-4D97-AF65-F5344CB8AC3E}">
        <p14:creationId xmlns:p14="http://schemas.microsoft.com/office/powerpoint/2010/main" val="1041083370"/>
      </p:ext>
    </p:extLst>
  </p:cSld>
  <p:clrMapOvr>
    <a:masterClrMapping/>
  </p:clrMapOvr>
</p:sld>
</file>

<file path=ppt/theme/theme1.xml><?xml version="1.0" encoding="utf-8"?>
<a:theme xmlns:a="http://schemas.openxmlformats.org/drawingml/2006/main" name="SplashVTI">
  <a:themeElements>
    <a:clrScheme name="AnalogousFromLightSeedLeftStep">
      <a:dk1>
        <a:srgbClr val="000000"/>
      </a:dk1>
      <a:lt1>
        <a:srgbClr val="FFFFFF"/>
      </a:lt1>
      <a:dk2>
        <a:srgbClr val="3C2441"/>
      </a:dk2>
      <a:lt2>
        <a:srgbClr val="E2E5E8"/>
      </a:lt2>
      <a:accent1>
        <a:srgbClr val="B99C7D"/>
      </a:accent1>
      <a:accent2>
        <a:srgbClr val="BA857F"/>
      </a:accent2>
      <a:accent3>
        <a:srgbClr val="C492A1"/>
      </a:accent3>
      <a:accent4>
        <a:srgbClr val="BA7FAA"/>
      </a:accent4>
      <a:accent5>
        <a:srgbClr val="BE94C5"/>
      </a:accent5>
      <a:accent6>
        <a:srgbClr val="997FBA"/>
      </a:accent6>
      <a:hlink>
        <a:srgbClr val="6184AA"/>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52</Slides>
  <Notes>0</Notes>
  <HiddenSlides>0</HiddenSlide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SplashVTI</vt:lpstr>
      <vt:lpstr>Project Presentation</vt:lpstr>
      <vt:lpstr>Table of contents</vt:lpstr>
      <vt:lpstr>World Economic Freedom from 1970-2022</vt:lpstr>
      <vt:lpstr>Information about our dataset</vt:lpstr>
      <vt:lpstr>More features of our dataset</vt:lpstr>
      <vt:lpstr>Canadian Provinces</vt:lpstr>
      <vt:lpstr>Mexico States</vt:lpstr>
      <vt:lpstr>Our research question</vt:lpstr>
      <vt:lpstr>Factors that we will consider</vt:lpstr>
      <vt:lpstr>Freedom to own foreign currency bank accounts</vt:lpstr>
      <vt:lpstr>Money growth in different countries</vt:lpstr>
      <vt:lpstr>Inflation in countries for the recent year</vt:lpstr>
      <vt:lpstr>Tariffs in the countries</vt:lpstr>
      <vt:lpstr>Hiring and firing regulations</vt:lpstr>
      <vt:lpstr>Regulatory trade barriers</vt:lpstr>
      <vt:lpstr>Government consumption</vt:lpstr>
      <vt:lpstr>Size of Government</vt:lpstr>
      <vt:lpstr>Freedom to enter markets and compete</vt:lpstr>
      <vt:lpstr>Market openness</vt:lpstr>
      <vt:lpstr>Financial openness</vt:lpstr>
      <vt:lpstr>Government Investments</vt:lpstr>
      <vt:lpstr>Protection of property rights</vt:lpstr>
      <vt:lpstr>Controls of the movement of capital and people</vt:lpstr>
      <vt:lpstr>Freedom to trade internationally</vt:lpstr>
      <vt:lpstr>Hiring regulations and minimum wage</vt:lpstr>
      <vt:lpstr>Freedom of foreigners to visit</vt:lpstr>
      <vt:lpstr>Protection of foreign assets</vt:lpstr>
      <vt:lpstr>The most economic freedom countries in 2022</vt:lpstr>
      <vt:lpstr>Our results and conclusion</vt:lpstr>
      <vt:lpstr>Our second research question: What combination of Size of Government and Turnover Rate would contribute to a stronger economy?</vt:lpstr>
      <vt:lpstr>What is Turnover rate?</vt:lpstr>
      <vt:lpstr>Types of turnover rate</vt:lpstr>
      <vt:lpstr>What is size of government?</vt:lpstr>
      <vt:lpstr>Impact of size of government on economic freedom and the economy</vt:lpstr>
      <vt:lpstr>Relationship between size of government and Turnover rate</vt:lpstr>
      <vt:lpstr>Combinations for a stronger economy</vt:lpstr>
      <vt:lpstr>Combination #2</vt:lpstr>
      <vt:lpstr>Combination #3</vt:lpstr>
      <vt:lpstr>The best combination for a stronger economy</vt:lpstr>
      <vt:lpstr>Our third question: How do variations in top marginal tax rates and government subsidies affect the profitability and scalability of foreign subsidiaries in countries with strong vs. weak property rights protections? </vt:lpstr>
      <vt:lpstr>Key Terms</vt:lpstr>
      <vt:lpstr>PowerPoint Presentation</vt:lpstr>
      <vt:lpstr>PowerPoint Presentation</vt:lpstr>
      <vt:lpstr>PowerPoint Presentation</vt:lpstr>
      <vt:lpstr>PowerPoint Presentation</vt:lpstr>
      <vt:lpstr>Analyze this relationship by combining these factors and examining their interactions </vt:lpstr>
      <vt:lpstr>PowerPoint Presentation</vt:lpstr>
      <vt:lpstr>How has the overall economic freedom score changed from 1970 to 2022?   </vt:lpstr>
      <vt:lpstr>After 2000-s</vt:lpstr>
      <vt:lpstr>Covid time</vt:lpstr>
      <vt:lpstr>Chart with overall economic freedom 1970-2022</vt:lpstr>
      <vt:lpstr>Thank you for your attention! We hope you enjoy our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136</cp:revision>
  <dcterms:created xsi:type="dcterms:W3CDTF">2024-11-02T20:14:12Z</dcterms:created>
  <dcterms:modified xsi:type="dcterms:W3CDTF">2024-11-16T13:30:47Z</dcterms:modified>
</cp:coreProperties>
</file>